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404" r:id="rId2"/>
    <p:sldId id="510" r:id="rId3"/>
    <p:sldId id="498" r:id="rId4"/>
    <p:sldId id="494" r:id="rId5"/>
    <p:sldId id="501" r:id="rId6"/>
    <p:sldId id="502" r:id="rId7"/>
    <p:sldId id="503" r:id="rId8"/>
    <p:sldId id="505" r:id="rId9"/>
    <p:sldId id="506" r:id="rId10"/>
    <p:sldId id="504" r:id="rId11"/>
    <p:sldId id="492" r:id="rId12"/>
    <p:sldId id="509" r:id="rId13"/>
    <p:sldId id="432" r:id="rId14"/>
  </p:sldIdLst>
  <p:sldSz cx="9144000" cy="6858000" type="screen4x3"/>
  <p:notesSz cx="7010400" cy="92964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A50021"/>
    <a:srgbClr val="CCFF66"/>
    <a:srgbClr val="003399"/>
    <a:srgbClr val="0000CC"/>
    <a:srgbClr val="000099"/>
    <a:srgbClr val="99CC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ile con tema 1 - Color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37" autoAdjust="0"/>
    <p:restoredTop sz="94614" autoAdjust="0"/>
  </p:normalViewPr>
  <p:slideViewPr>
    <p:cSldViewPr>
      <p:cViewPr varScale="1">
        <p:scale>
          <a:sx n="84" d="100"/>
          <a:sy n="84" d="100"/>
        </p:scale>
        <p:origin x="1488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2698" y="3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3"/>
            <a:ext cx="3038049" cy="465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97" tIns="46049" rIns="92097" bIns="46049" numCol="1" anchor="t" anchorCtr="0" compatLnSpc="1">
            <a:prstTxWarp prst="textNoShape">
              <a:avLst/>
            </a:prstTxWarp>
          </a:bodyPr>
          <a:lstStyle>
            <a:lvl1pPr defTabSz="920620">
              <a:defRPr sz="13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409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785" y="3"/>
            <a:ext cx="3038049" cy="465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97" tIns="46049" rIns="92097" bIns="46049" numCol="1" anchor="t" anchorCtr="0" compatLnSpc="1">
            <a:prstTxWarp prst="textNoShape">
              <a:avLst/>
            </a:prstTxWarp>
          </a:bodyPr>
          <a:lstStyle>
            <a:lvl1pPr algn="r" defTabSz="920620">
              <a:defRPr sz="13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409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201"/>
            <a:ext cx="3038049" cy="465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97" tIns="46049" rIns="92097" bIns="46049" numCol="1" anchor="b" anchorCtr="0" compatLnSpc="1">
            <a:prstTxWarp prst="textNoShape">
              <a:avLst/>
            </a:prstTxWarp>
          </a:bodyPr>
          <a:lstStyle>
            <a:lvl1pPr defTabSz="920620">
              <a:defRPr sz="13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409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785" y="8829201"/>
            <a:ext cx="3038049" cy="465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97" tIns="46049" rIns="92097" bIns="46049" numCol="1" anchor="b" anchorCtr="0" compatLnSpc="1">
            <a:prstTxWarp prst="textNoShape">
              <a:avLst/>
            </a:prstTxWarp>
          </a:bodyPr>
          <a:lstStyle>
            <a:lvl1pPr algn="r" defTabSz="920620">
              <a:defRPr sz="1300"/>
            </a:lvl1pPr>
          </a:lstStyle>
          <a:p>
            <a:pPr>
              <a:defRPr/>
            </a:pPr>
            <a:fld id="{ABF1A770-D974-417A-B075-43C60163334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6365389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3"/>
            <a:ext cx="3036482" cy="465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85" tIns="45743" rIns="91485" bIns="45743" numCol="1" anchor="t" anchorCtr="0" compatLnSpc="1">
            <a:prstTxWarp prst="textNoShape">
              <a:avLst/>
            </a:prstTxWarp>
          </a:bodyPr>
          <a:lstStyle>
            <a:lvl1pPr defTabSz="914493">
              <a:defRPr sz="13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3924" y="3"/>
            <a:ext cx="3036481" cy="465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85" tIns="45743" rIns="91485" bIns="45743" numCol="1" anchor="t" anchorCtr="0" compatLnSpc="1">
            <a:prstTxWarp prst="textNoShape">
              <a:avLst/>
            </a:prstTxWarp>
          </a:bodyPr>
          <a:lstStyle>
            <a:lvl1pPr algn="r" defTabSz="914493">
              <a:defRPr sz="13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9788" cy="34877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870" y="4415323"/>
            <a:ext cx="5138661" cy="41846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85" tIns="45743" rIns="91485" bIns="4574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noProof="0" smtClean="0"/>
              <a:t>Fare clic per modificare gli stili del testo dello schema</a:t>
            </a:r>
          </a:p>
          <a:p>
            <a:pPr lvl="1"/>
            <a:r>
              <a:rPr lang="it-IT" altLang="it-IT" noProof="0" smtClean="0"/>
              <a:t>Secondo livello</a:t>
            </a:r>
          </a:p>
          <a:p>
            <a:pPr lvl="2"/>
            <a:r>
              <a:rPr lang="it-IT" altLang="it-IT" noProof="0" smtClean="0"/>
              <a:t>Terzo livello</a:t>
            </a:r>
          </a:p>
          <a:p>
            <a:pPr lvl="3"/>
            <a:r>
              <a:rPr lang="it-IT" altLang="it-IT" noProof="0" smtClean="0"/>
              <a:t>Quarto livello</a:t>
            </a:r>
          </a:p>
          <a:p>
            <a:pPr lvl="4"/>
            <a:r>
              <a:rPr lang="it-IT" altLang="it-IT" noProof="0" smtClean="0"/>
              <a:t>Quinto livello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44"/>
            <a:ext cx="3036482" cy="465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85" tIns="45743" rIns="91485" bIns="45743" numCol="1" anchor="b" anchorCtr="0" compatLnSpc="1">
            <a:prstTxWarp prst="textNoShape">
              <a:avLst/>
            </a:prstTxWarp>
          </a:bodyPr>
          <a:lstStyle>
            <a:lvl1pPr defTabSz="914493">
              <a:defRPr sz="13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3924" y="8830644"/>
            <a:ext cx="3036481" cy="465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85" tIns="45743" rIns="91485" bIns="45743" numCol="1" anchor="b" anchorCtr="0" compatLnSpc="1">
            <a:prstTxWarp prst="textNoShape">
              <a:avLst/>
            </a:prstTxWarp>
          </a:bodyPr>
          <a:lstStyle>
            <a:lvl1pPr algn="r" defTabSz="914493">
              <a:defRPr sz="1300"/>
            </a:lvl1pPr>
          </a:lstStyle>
          <a:p>
            <a:pPr>
              <a:defRPr/>
            </a:pPr>
            <a:fld id="{643E5AAC-67B5-43FF-A8B7-2E68E0514161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2153841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C6EB36-4FC0-4751-9D34-136484FEB1D1}" type="slidenum">
              <a:rPr lang="it-IT" altLang="it-IT"/>
              <a:pPr/>
              <a:t>2</a:t>
            </a:fld>
            <a:endParaRPr lang="it-IT" altLang="it-IT"/>
          </a:p>
        </p:txBody>
      </p:sp>
      <p:sp>
        <p:nvSpPr>
          <p:cNvPr id="393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0" y="788988"/>
            <a:ext cx="5133975" cy="3851275"/>
          </a:xfrm>
          <a:ln/>
        </p:spPr>
      </p:sp>
      <p:sp>
        <p:nvSpPr>
          <p:cNvPr id="393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8850" y="4878415"/>
            <a:ext cx="5183188" cy="4559430"/>
          </a:xfrm>
          <a:ln/>
        </p:spPr>
        <p:txBody>
          <a:bodyPr/>
          <a:lstStyle/>
          <a:p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8958970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825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28812" indent="-279403" defTabSz="8825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22045" indent="-223227" defTabSz="8825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571454" indent="-223227" defTabSz="8825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20863" indent="-223227" defTabSz="8825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446620" indent="-223227" defTabSz="8825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872376" indent="-223227" defTabSz="8825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298132" indent="-223227" defTabSz="8825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723888" indent="-223227" defTabSz="8825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C79EB7D-A340-4BAA-8E14-EA994E8AC5F7}" type="slidenum">
              <a:rPr lang="it-IT" altLang="it-IT" sz="1300"/>
              <a:pPr eaLnBrk="1" hangingPunct="1">
                <a:spcBef>
                  <a:spcPct val="0"/>
                </a:spcBef>
              </a:pPr>
              <a:t>11</a:t>
            </a:fld>
            <a:endParaRPr lang="it-IT" altLang="it-IT" sz="130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93788" y="693738"/>
            <a:ext cx="4527550" cy="3395662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616" y="4299216"/>
            <a:ext cx="4900824" cy="4022207"/>
          </a:xfrm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  <p:extLst>
      <p:ext uri="{BB962C8B-B14F-4D97-AF65-F5344CB8AC3E}">
        <p14:creationId xmlns:p14="http://schemas.microsoft.com/office/powerpoint/2010/main" val="14391151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825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28812" indent="-279403" defTabSz="8825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22045" indent="-223227" defTabSz="8825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571454" indent="-223227" defTabSz="8825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20863" indent="-223227" defTabSz="8825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446620" indent="-223227" defTabSz="8825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872376" indent="-223227" defTabSz="8825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298132" indent="-223227" defTabSz="8825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723888" indent="-223227" defTabSz="8825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C79EB7D-A340-4BAA-8E14-EA994E8AC5F7}" type="slidenum">
              <a:rPr lang="it-IT" altLang="it-IT" sz="1300"/>
              <a:pPr eaLnBrk="1" hangingPunct="1">
                <a:spcBef>
                  <a:spcPct val="0"/>
                </a:spcBef>
              </a:pPr>
              <a:t>12</a:t>
            </a:fld>
            <a:endParaRPr lang="it-IT" altLang="it-IT" sz="130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92200" y="693738"/>
            <a:ext cx="4530725" cy="3397250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616" y="4300591"/>
            <a:ext cx="4900824" cy="4023494"/>
          </a:xfrm>
          <a:noFill/>
        </p:spPr>
        <p:txBody>
          <a:bodyPr/>
          <a:lstStyle/>
          <a:p>
            <a:pPr eaLnBrk="1" hangingPunct="1"/>
            <a:endParaRPr lang="it-IT" altLang="it-IT" dirty="0" smtClean="0"/>
          </a:p>
        </p:txBody>
      </p:sp>
    </p:spTree>
    <p:extLst>
      <p:ext uri="{BB962C8B-B14F-4D97-AF65-F5344CB8AC3E}">
        <p14:creationId xmlns:p14="http://schemas.microsoft.com/office/powerpoint/2010/main" val="24868130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92A30B-9B25-4189-9C74-9E0775422330}" type="slidenum">
              <a:rPr lang="it-IT" altLang="it-IT"/>
              <a:pPr/>
              <a:t>13</a:t>
            </a:fld>
            <a:endParaRPr lang="it-IT" altLang="it-IT"/>
          </a:p>
        </p:txBody>
      </p:sp>
      <p:sp>
        <p:nvSpPr>
          <p:cNvPr id="24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95375" y="693738"/>
            <a:ext cx="4525963" cy="3394075"/>
          </a:xfrm>
          <a:ln/>
        </p:spPr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617" y="4297868"/>
            <a:ext cx="4900824" cy="4016841"/>
          </a:xfrm>
          <a:ln/>
        </p:spPr>
        <p:txBody>
          <a:bodyPr/>
          <a:lstStyle/>
          <a:p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323994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825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28812" indent="-279403" defTabSz="8825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22045" indent="-223227" defTabSz="8825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571454" indent="-223227" defTabSz="8825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20863" indent="-223227" defTabSz="8825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446620" indent="-223227" defTabSz="8825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872376" indent="-223227" defTabSz="8825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298132" indent="-223227" defTabSz="8825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723888" indent="-223227" defTabSz="8825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C79EB7D-A340-4BAA-8E14-EA994E8AC5F7}" type="slidenum">
              <a:rPr lang="it-IT" altLang="it-IT" sz="1300"/>
              <a:pPr eaLnBrk="1" hangingPunct="1">
                <a:spcBef>
                  <a:spcPct val="0"/>
                </a:spcBef>
              </a:pPr>
              <a:t>3</a:t>
            </a:fld>
            <a:endParaRPr lang="it-IT" altLang="it-IT" sz="130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93788" y="693738"/>
            <a:ext cx="4527550" cy="3395662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616" y="4299216"/>
            <a:ext cx="4900824" cy="4022207"/>
          </a:xfrm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  <p:extLst>
      <p:ext uri="{BB962C8B-B14F-4D97-AF65-F5344CB8AC3E}">
        <p14:creationId xmlns:p14="http://schemas.microsoft.com/office/powerpoint/2010/main" val="25574904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825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28812" indent="-279403" defTabSz="8825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22045" indent="-223227" defTabSz="8825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571454" indent="-223227" defTabSz="8825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20863" indent="-223227" defTabSz="8825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446620" indent="-223227" defTabSz="8825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872376" indent="-223227" defTabSz="8825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298132" indent="-223227" defTabSz="8825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723888" indent="-223227" defTabSz="8825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C79EB7D-A340-4BAA-8E14-EA994E8AC5F7}" type="slidenum">
              <a:rPr lang="it-IT" altLang="it-IT" sz="1300"/>
              <a:pPr eaLnBrk="1" hangingPunct="1">
                <a:spcBef>
                  <a:spcPct val="0"/>
                </a:spcBef>
              </a:pPr>
              <a:t>4</a:t>
            </a:fld>
            <a:endParaRPr lang="it-IT" altLang="it-IT" sz="130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92200" y="693738"/>
            <a:ext cx="4530725" cy="3397250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616" y="4300591"/>
            <a:ext cx="4900824" cy="4023494"/>
          </a:xfrm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  <p:extLst>
      <p:ext uri="{BB962C8B-B14F-4D97-AF65-F5344CB8AC3E}">
        <p14:creationId xmlns:p14="http://schemas.microsoft.com/office/powerpoint/2010/main" val="35742807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825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28812" indent="-279403" defTabSz="8825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22045" indent="-223227" defTabSz="8825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571454" indent="-223227" defTabSz="8825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20863" indent="-223227" defTabSz="8825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446620" indent="-223227" defTabSz="8825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872376" indent="-223227" defTabSz="8825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298132" indent="-223227" defTabSz="8825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723888" indent="-223227" defTabSz="8825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C79EB7D-A340-4BAA-8E14-EA994E8AC5F7}" type="slidenum">
              <a:rPr lang="it-IT" altLang="it-IT" sz="1300"/>
              <a:pPr eaLnBrk="1" hangingPunct="1">
                <a:spcBef>
                  <a:spcPct val="0"/>
                </a:spcBef>
              </a:pPr>
              <a:t>5</a:t>
            </a:fld>
            <a:endParaRPr lang="it-IT" altLang="it-IT" sz="130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92200" y="693738"/>
            <a:ext cx="4530725" cy="3397250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616" y="4300591"/>
            <a:ext cx="4900824" cy="4023494"/>
          </a:xfrm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  <p:extLst>
      <p:ext uri="{BB962C8B-B14F-4D97-AF65-F5344CB8AC3E}">
        <p14:creationId xmlns:p14="http://schemas.microsoft.com/office/powerpoint/2010/main" val="4983105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825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28812" indent="-279403" defTabSz="8825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22045" indent="-223227" defTabSz="8825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571454" indent="-223227" defTabSz="8825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20863" indent="-223227" defTabSz="8825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446620" indent="-223227" defTabSz="8825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872376" indent="-223227" defTabSz="8825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298132" indent="-223227" defTabSz="8825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723888" indent="-223227" defTabSz="8825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C79EB7D-A340-4BAA-8E14-EA994E8AC5F7}" type="slidenum">
              <a:rPr lang="it-IT" altLang="it-IT" sz="1300"/>
              <a:pPr eaLnBrk="1" hangingPunct="1">
                <a:spcBef>
                  <a:spcPct val="0"/>
                </a:spcBef>
              </a:pPr>
              <a:t>6</a:t>
            </a:fld>
            <a:endParaRPr lang="it-IT" altLang="it-IT" sz="130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92200" y="693738"/>
            <a:ext cx="4530725" cy="3397250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616" y="4300591"/>
            <a:ext cx="4900824" cy="4023494"/>
          </a:xfrm>
          <a:noFill/>
        </p:spPr>
        <p:txBody>
          <a:bodyPr/>
          <a:lstStyle/>
          <a:p>
            <a:pPr eaLnBrk="1" hangingPunct="1"/>
            <a:endParaRPr lang="it-IT" altLang="it-IT" dirty="0" smtClean="0"/>
          </a:p>
        </p:txBody>
      </p:sp>
    </p:spTree>
    <p:extLst>
      <p:ext uri="{BB962C8B-B14F-4D97-AF65-F5344CB8AC3E}">
        <p14:creationId xmlns:p14="http://schemas.microsoft.com/office/powerpoint/2010/main" val="22407334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C6EB36-4FC0-4751-9D34-136484FEB1D1}" type="slidenum">
              <a:rPr lang="it-IT" altLang="it-IT"/>
              <a:pPr/>
              <a:t>7</a:t>
            </a:fld>
            <a:endParaRPr lang="it-IT" altLang="it-IT"/>
          </a:p>
        </p:txBody>
      </p:sp>
      <p:sp>
        <p:nvSpPr>
          <p:cNvPr id="393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3163" y="715963"/>
            <a:ext cx="4667250" cy="3500437"/>
          </a:xfrm>
          <a:ln/>
        </p:spPr>
      </p:sp>
      <p:sp>
        <p:nvSpPr>
          <p:cNvPr id="393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846" y="4432628"/>
            <a:ext cx="5118282" cy="4142789"/>
          </a:xfrm>
          <a:ln/>
        </p:spPr>
        <p:txBody>
          <a:bodyPr/>
          <a:lstStyle/>
          <a:p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3115826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825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28812" indent="-279403" defTabSz="8825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22045" indent="-223227" defTabSz="8825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571454" indent="-223227" defTabSz="8825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20863" indent="-223227" defTabSz="8825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446620" indent="-223227" defTabSz="8825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872376" indent="-223227" defTabSz="8825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298132" indent="-223227" defTabSz="8825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723888" indent="-223227" defTabSz="8825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C79EB7D-A340-4BAA-8E14-EA994E8AC5F7}" type="slidenum">
              <a:rPr lang="it-IT" altLang="it-IT" sz="1300"/>
              <a:pPr eaLnBrk="1" hangingPunct="1">
                <a:spcBef>
                  <a:spcPct val="0"/>
                </a:spcBef>
              </a:pPr>
              <a:t>8</a:t>
            </a:fld>
            <a:endParaRPr lang="it-IT" altLang="it-IT" sz="130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92200" y="693738"/>
            <a:ext cx="4530725" cy="3397250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616" y="4300591"/>
            <a:ext cx="4900824" cy="4023494"/>
          </a:xfrm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  <p:extLst>
      <p:ext uri="{BB962C8B-B14F-4D97-AF65-F5344CB8AC3E}">
        <p14:creationId xmlns:p14="http://schemas.microsoft.com/office/powerpoint/2010/main" val="37780510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825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28812" indent="-279403" defTabSz="8825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22045" indent="-223227" defTabSz="8825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571454" indent="-223227" defTabSz="8825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20863" indent="-223227" defTabSz="8825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446620" indent="-223227" defTabSz="8825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872376" indent="-223227" defTabSz="8825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298132" indent="-223227" defTabSz="8825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723888" indent="-223227" defTabSz="8825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C79EB7D-A340-4BAA-8E14-EA994E8AC5F7}" type="slidenum">
              <a:rPr lang="it-IT" altLang="it-IT" sz="1300"/>
              <a:pPr eaLnBrk="1" hangingPunct="1">
                <a:spcBef>
                  <a:spcPct val="0"/>
                </a:spcBef>
              </a:pPr>
              <a:t>9</a:t>
            </a:fld>
            <a:endParaRPr lang="it-IT" altLang="it-IT" sz="130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92200" y="693738"/>
            <a:ext cx="4530725" cy="3397250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616" y="4300591"/>
            <a:ext cx="4900824" cy="4023494"/>
          </a:xfrm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  <p:extLst>
      <p:ext uri="{BB962C8B-B14F-4D97-AF65-F5344CB8AC3E}">
        <p14:creationId xmlns:p14="http://schemas.microsoft.com/office/powerpoint/2010/main" val="17553451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825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28812" indent="-279403" defTabSz="8825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22045" indent="-223227" defTabSz="8825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571454" indent="-223227" defTabSz="8825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20863" indent="-223227" defTabSz="8825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446620" indent="-223227" defTabSz="8825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872376" indent="-223227" defTabSz="8825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298132" indent="-223227" defTabSz="8825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723888" indent="-223227" defTabSz="8825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C79EB7D-A340-4BAA-8E14-EA994E8AC5F7}" type="slidenum">
              <a:rPr lang="it-IT" altLang="it-IT" sz="1300"/>
              <a:pPr eaLnBrk="1" hangingPunct="1">
                <a:spcBef>
                  <a:spcPct val="0"/>
                </a:spcBef>
              </a:pPr>
              <a:t>10</a:t>
            </a:fld>
            <a:endParaRPr lang="it-IT" altLang="it-IT" sz="130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92200" y="693738"/>
            <a:ext cx="4530725" cy="3397250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616" y="4300591"/>
            <a:ext cx="4900824" cy="4023494"/>
          </a:xfrm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  <p:extLst>
      <p:ext uri="{BB962C8B-B14F-4D97-AF65-F5344CB8AC3E}">
        <p14:creationId xmlns:p14="http://schemas.microsoft.com/office/powerpoint/2010/main" val="1042492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F933CD-D64F-4983-86A0-2C64345555A6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329068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73B802-EF0F-4ABE-B955-D4183E385BC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151754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DA7743-1114-474F-927A-F4DAAC6F570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084463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81AF7A-012F-448B-8F31-C2DA076069A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838345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4E6A48-8937-449F-82AE-31FB5ADD97E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597452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19E99-FB4A-4961-A9BD-40C8215834B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973815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BDA1E8-DB16-4989-8FF9-3BB58B1974A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079634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2458FF-62AF-4E2D-933F-864E0C0F0AB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pic>
        <p:nvPicPr>
          <p:cNvPr id="6" name="Immagine 5" descr="Logo_Cciaa_2021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8500" y="6248400"/>
            <a:ext cx="1409700" cy="457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16003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EF0F4A-28B9-4E73-8346-96A8B583FF3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803993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725E52-5B21-4D4D-B86C-F2A043395E50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167114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F87FCC-5FE3-43C8-9C9A-6583232C6CB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450467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9CCFF"/>
            </a:gs>
            <a:gs pos="50000">
              <a:srgbClr val="FFFFFF"/>
            </a:gs>
            <a:gs pos="100000">
              <a:srgbClr val="99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 dello schema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0F4D6B-DDBD-456A-B90F-9C53334BBF9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 descr="Logo_Cciaa_202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3068960"/>
            <a:ext cx="2876550" cy="92392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431800" y="1061864"/>
            <a:ext cx="83883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it-IT" altLang="it-IT" sz="3600" b="1" kern="0" dirty="0" smtClean="0">
                <a:latin typeface="Arial" charset="0"/>
              </a:rPr>
              <a:t>AGRICOLTURA E VITIVINICOLO IN TOSCANA</a:t>
            </a:r>
            <a:endParaRPr lang="it-IT" altLang="it-IT" sz="3600" b="1" kern="0" dirty="0">
              <a:latin typeface="Arial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792162" y="5013176"/>
            <a:ext cx="6876182" cy="638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it-IT" altLang="it-IT" sz="1800" b="1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Arial" charset="0"/>
              </a:rPr>
              <a:t>Giuseppe </a:t>
            </a:r>
            <a:r>
              <a:rPr lang="it-IT" altLang="it-IT" sz="1800" b="1" kern="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charset="0"/>
              </a:rPr>
              <a:t>Salvini</a:t>
            </a:r>
            <a:r>
              <a:rPr lang="it-IT" altLang="it-IT" sz="1800" b="1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Arial" charset="0"/>
              </a:rPr>
              <a:t> Segretario Generale CCIAA Firenze</a:t>
            </a:r>
          </a:p>
        </p:txBody>
      </p:sp>
    </p:spTree>
    <p:extLst>
      <p:ext uri="{BB962C8B-B14F-4D97-AF65-F5344CB8AC3E}">
        <p14:creationId xmlns:p14="http://schemas.microsoft.com/office/powerpoint/2010/main" val="2785553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AutoShape 8"/>
          <p:cNvSpPr>
            <a:spLocks noChangeArrowheads="1"/>
          </p:cNvSpPr>
          <p:nvPr/>
        </p:nvSpPr>
        <p:spPr bwMode="auto">
          <a:xfrm>
            <a:off x="0" y="6237312"/>
            <a:ext cx="7308850" cy="620688"/>
          </a:xfrm>
          <a:prstGeom prst="rtTriangle">
            <a:avLst/>
          </a:prstGeom>
          <a:solidFill>
            <a:schemeClr val="tx2">
              <a:lumMod val="60000"/>
              <a:lumOff val="40000"/>
              <a:alpha val="38000"/>
            </a:scheme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it-IT"/>
          </a:p>
        </p:txBody>
      </p:sp>
      <p:sp>
        <p:nvSpPr>
          <p:cNvPr id="15" name="AutoShape 9"/>
          <p:cNvSpPr>
            <a:spLocks noChangeArrowheads="1"/>
          </p:cNvSpPr>
          <p:nvPr/>
        </p:nvSpPr>
        <p:spPr bwMode="auto">
          <a:xfrm rot="-10800000">
            <a:off x="1835150" y="0"/>
            <a:ext cx="7308850" cy="620688"/>
          </a:xfrm>
          <a:prstGeom prst="rtTriangle">
            <a:avLst/>
          </a:prstGeom>
          <a:solidFill>
            <a:schemeClr val="tx2">
              <a:lumMod val="60000"/>
              <a:lumOff val="40000"/>
              <a:alpha val="38000"/>
            </a:scheme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it-IT"/>
          </a:p>
        </p:txBody>
      </p:sp>
      <p:sp>
        <p:nvSpPr>
          <p:cNvPr id="409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"/>
            <a:ext cx="9144000" cy="620688"/>
          </a:xfrm>
        </p:spPr>
        <p:txBody>
          <a:bodyPr>
            <a:normAutofit/>
          </a:bodyPr>
          <a:lstStyle/>
          <a:p>
            <a:pPr eaLnBrk="1" hangingPunct="1"/>
            <a:r>
              <a:rPr lang="it-IT" altLang="it-IT" sz="2000" b="1" dirty="0" smtClean="0">
                <a:solidFill>
                  <a:schemeClr val="tx1"/>
                </a:solidFill>
                <a:latin typeface="Arial" charset="0"/>
              </a:rPr>
              <a:t>I prodotti DOP e IGP in Toscana: sintesi</a:t>
            </a: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34925" y="6597650"/>
            <a:ext cx="427355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100" b="1" dirty="0">
                <a:solidFill>
                  <a:srgbClr val="10253F"/>
                </a:solidFill>
                <a:latin typeface="Calibri" pitchFamily="34" charset="0"/>
              </a:rPr>
              <a:t>Fonte: </a:t>
            </a:r>
            <a:r>
              <a:rPr lang="it-IT" altLang="it-IT" sz="1100" b="1" dirty="0" smtClean="0">
                <a:solidFill>
                  <a:srgbClr val="10253F"/>
                </a:solidFill>
                <a:latin typeface="Calibri" pitchFamily="34" charset="0"/>
              </a:rPr>
              <a:t>Rapporto </a:t>
            </a:r>
            <a:r>
              <a:rPr lang="it-IT" altLang="it-IT" sz="1100" b="1" dirty="0" err="1" smtClean="0">
                <a:solidFill>
                  <a:srgbClr val="10253F"/>
                </a:solidFill>
                <a:latin typeface="Calibri" pitchFamily="34" charset="0"/>
              </a:rPr>
              <a:t>Ismea</a:t>
            </a:r>
            <a:r>
              <a:rPr lang="it-IT" altLang="it-IT" sz="1100" b="1" dirty="0" smtClean="0">
                <a:solidFill>
                  <a:srgbClr val="10253F"/>
                </a:solidFill>
                <a:latin typeface="Calibri" pitchFamily="34" charset="0"/>
              </a:rPr>
              <a:t> </a:t>
            </a:r>
            <a:r>
              <a:rPr lang="it-IT" altLang="it-IT" sz="1100" b="1" dirty="0" err="1" smtClean="0">
                <a:solidFill>
                  <a:srgbClr val="10253F"/>
                </a:solidFill>
                <a:latin typeface="Calibri" pitchFamily="34" charset="0"/>
              </a:rPr>
              <a:t>Qualivita</a:t>
            </a:r>
            <a:r>
              <a:rPr lang="it-IT" altLang="it-IT" sz="1100" b="1" dirty="0" smtClean="0">
                <a:solidFill>
                  <a:srgbClr val="10253F"/>
                </a:solidFill>
                <a:latin typeface="Calibri" pitchFamily="34" charset="0"/>
              </a:rPr>
              <a:t> 2024</a:t>
            </a:r>
          </a:p>
        </p:txBody>
      </p:sp>
      <p:pic>
        <p:nvPicPr>
          <p:cNvPr id="10" name="Immagin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4368" y="6378400"/>
            <a:ext cx="1152241" cy="372309"/>
          </a:xfrm>
          <a:prstGeom prst="rect">
            <a:avLst/>
          </a:prstGeom>
        </p:spPr>
      </p:pic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0" y="620688"/>
            <a:ext cx="9144000" cy="0"/>
          </a:xfrm>
          <a:prstGeom prst="line">
            <a:avLst/>
          </a:prstGeom>
          <a:noFill/>
          <a:ln w="38100">
            <a:solidFill>
              <a:schemeClr val="tx2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512" y="700699"/>
            <a:ext cx="7924750" cy="5760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857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AutoShape 8"/>
          <p:cNvSpPr>
            <a:spLocks noChangeArrowheads="1"/>
          </p:cNvSpPr>
          <p:nvPr/>
        </p:nvSpPr>
        <p:spPr bwMode="auto">
          <a:xfrm>
            <a:off x="0" y="6237312"/>
            <a:ext cx="7308850" cy="620688"/>
          </a:xfrm>
          <a:prstGeom prst="rtTriangle">
            <a:avLst/>
          </a:prstGeom>
          <a:solidFill>
            <a:schemeClr val="tx2">
              <a:lumMod val="60000"/>
              <a:lumOff val="40000"/>
              <a:alpha val="38000"/>
            </a:scheme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it-IT"/>
          </a:p>
        </p:txBody>
      </p:sp>
      <p:sp>
        <p:nvSpPr>
          <p:cNvPr id="15" name="AutoShape 9"/>
          <p:cNvSpPr>
            <a:spLocks noChangeArrowheads="1"/>
          </p:cNvSpPr>
          <p:nvPr/>
        </p:nvSpPr>
        <p:spPr bwMode="auto">
          <a:xfrm rot="-10800000">
            <a:off x="1835150" y="0"/>
            <a:ext cx="7308850" cy="620688"/>
          </a:xfrm>
          <a:prstGeom prst="rtTriangle">
            <a:avLst/>
          </a:prstGeom>
          <a:solidFill>
            <a:schemeClr val="tx2">
              <a:lumMod val="60000"/>
              <a:lumOff val="40000"/>
              <a:alpha val="38000"/>
            </a:scheme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it-IT"/>
          </a:p>
        </p:txBody>
      </p:sp>
      <p:sp>
        <p:nvSpPr>
          <p:cNvPr id="409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"/>
            <a:ext cx="9144000" cy="620688"/>
          </a:xfrm>
        </p:spPr>
        <p:txBody>
          <a:bodyPr>
            <a:normAutofit/>
          </a:bodyPr>
          <a:lstStyle/>
          <a:p>
            <a:pPr eaLnBrk="1" hangingPunct="1"/>
            <a:r>
              <a:rPr lang="it-IT" altLang="it-IT" sz="2800" b="1" dirty="0" err="1">
                <a:solidFill>
                  <a:schemeClr val="tx1"/>
                </a:solidFill>
                <a:latin typeface="Arial" charset="0"/>
              </a:rPr>
              <a:t>Maturita’</a:t>
            </a:r>
            <a:r>
              <a:rPr lang="it-IT" altLang="it-IT" sz="2800" b="1" dirty="0">
                <a:solidFill>
                  <a:schemeClr val="tx1"/>
                </a:solidFill>
                <a:latin typeface="Arial" charset="0"/>
              </a:rPr>
              <a:t> digitale tra agricoltura ed enoturismo</a:t>
            </a:r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0" y="620688"/>
            <a:ext cx="9144000" cy="0"/>
          </a:xfrm>
          <a:prstGeom prst="line">
            <a:avLst/>
          </a:prstGeom>
          <a:noFill/>
          <a:ln w="38100">
            <a:solidFill>
              <a:schemeClr val="tx2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34924" y="6597650"/>
            <a:ext cx="6193259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100" b="1" dirty="0">
                <a:solidFill>
                  <a:srgbClr val="10253F"/>
                </a:solidFill>
                <a:latin typeface="Calibri" pitchFamily="34" charset="0"/>
              </a:rPr>
              <a:t>Fonte: Punto Impresa Digitale Camera di Commercio di Firenze su dati </a:t>
            </a:r>
            <a:r>
              <a:rPr lang="it-IT" altLang="it-IT" sz="1100" b="1" dirty="0" err="1">
                <a:solidFill>
                  <a:srgbClr val="10253F"/>
                </a:solidFill>
                <a:latin typeface="Calibri" pitchFamily="34" charset="0"/>
              </a:rPr>
              <a:t>Censis</a:t>
            </a:r>
            <a:r>
              <a:rPr lang="it-IT" altLang="it-IT" sz="1100" b="1" dirty="0">
                <a:solidFill>
                  <a:srgbClr val="10253F"/>
                </a:solidFill>
                <a:latin typeface="Calibri" pitchFamily="34" charset="0"/>
              </a:rPr>
              <a:t>, </a:t>
            </a:r>
            <a:r>
              <a:rPr lang="it-IT" altLang="it-IT" sz="1100" b="1" dirty="0" err="1">
                <a:solidFill>
                  <a:srgbClr val="10253F"/>
                </a:solidFill>
                <a:latin typeface="Calibri" pitchFamily="34" charset="0"/>
              </a:rPr>
              <a:t>Eurisko</a:t>
            </a:r>
            <a:r>
              <a:rPr lang="it-IT" altLang="it-IT" sz="1100" b="1" dirty="0">
                <a:solidFill>
                  <a:srgbClr val="10253F"/>
                </a:solidFill>
                <a:latin typeface="Calibri" pitchFamily="34" charset="0"/>
              </a:rPr>
              <a:t> e </a:t>
            </a:r>
            <a:r>
              <a:rPr lang="it-IT" altLang="it-IT" sz="1100" b="1" dirty="0" err="1">
                <a:solidFill>
                  <a:srgbClr val="10253F"/>
                </a:solidFill>
                <a:latin typeface="Calibri" pitchFamily="34" charset="0"/>
              </a:rPr>
              <a:t>Ismea</a:t>
            </a:r>
            <a:endParaRPr lang="it-IT" altLang="it-IT" sz="1100" b="1" dirty="0">
              <a:solidFill>
                <a:srgbClr val="10253F"/>
              </a:solidFill>
              <a:latin typeface="Calibri" pitchFamily="34" charset="0"/>
            </a:endParaRPr>
          </a:p>
        </p:txBody>
      </p:sp>
      <p:pic>
        <p:nvPicPr>
          <p:cNvPr id="17" name="Immagine 16" descr="Logo_Cciaa_202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5263" y="6378488"/>
            <a:ext cx="1409700" cy="457200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Rectangle 3"/>
          <p:cNvSpPr txBox="1">
            <a:spLocks noChangeArrowheads="1"/>
          </p:cNvSpPr>
          <p:nvPr/>
        </p:nvSpPr>
        <p:spPr bwMode="auto">
          <a:xfrm>
            <a:off x="4932040" y="622108"/>
            <a:ext cx="4202923" cy="5469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77500" lnSpcReduction="2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just" eaLnBrk="1" hangingPunct="1"/>
            <a:r>
              <a:rPr lang="it-IT" altLang="it-IT" sz="2300" kern="0" dirty="0">
                <a:solidFill>
                  <a:schemeClr val="tx1"/>
                </a:solidFill>
                <a:latin typeface="Arial" charset="0"/>
              </a:rPr>
              <a:t>In Italia il 30% delle cantine vede l’uso dell’IA in funzione della sostenibilità e dell’efficienza, il 18% delle cantine implementa tecnologie per il miglioramento della gestione agricola e della qualità del vino, il 12% per affinare strategie promozionali.</a:t>
            </a:r>
          </a:p>
          <a:p>
            <a:pPr marL="342900" indent="-342900" algn="just" eaLnBrk="1" hangingPunct="1">
              <a:buFont typeface="Arial" panose="020B0604020202020204" pitchFamily="34" charset="0"/>
              <a:buChar char="•"/>
            </a:pPr>
            <a:r>
              <a:rPr lang="it-IT" altLang="it-IT" sz="2300" kern="0" dirty="0">
                <a:solidFill>
                  <a:schemeClr val="tx1"/>
                </a:solidFill>
                <a:latin typeface="Arial" charset="0"/>
              </a:rPr>
              <a:t>Creazione di esperienze enoturistiche altamente personalizzate;</a:t>
            </a:r>
          </a:p>
          <a:p>
            <a:pPr marL="342900" indent="-342900" algn="just" eaLnBrk="1" hangingPunct="1">
              <a:buFont typeface="Arial" panose="020B0604020202020204" pitchFamily="34" charset="0"/>
              <a:buChar char="•"/>
            </a:pPr>
            <a:r>
              <a:rPr lang="it-IT" altLang="it-IT" sz="2300" kern="0" dirty="0">
                <a:solidFill>
                  <a:schemeClr val="tx1"/>
                </a:solidFill>
                <a:latin typeface="Arial" charset="0"/>
              </a:rPr>
              <a:t>Miglioramento dell’interattività con i turisti;</a:t>
            </a:r>
          </a:p>
          <a:p>
            <a:pPr marL="342900" indent="-342900" algn="just" eaLnBrk="1" hangingPunct="1">
              <a:buFont typeface="Arial" panose="020B0604020202020204" pitchFamily="34" charset="0"/>
              <a:buChar char="•"/>
            </a:pPr>
            <a:r>
              <a:rPr lang="it-IT" altLang="it-IT" sz="2300" kern="0" dirty="0">
                <a:solidFill>
                  <a:schemeClr val="tx1"/>
                </a:solidFill>
                <a:latin typeface="Arial" charset="0"/>
              </a:rPr>
              <a:t>Perfezionamento delle attività di produzione in una prospettiva di efficienza e sostenibilità sempre più ampia, che spazia dal rapporto con le risorse naturali, l’analisi del terreno, l’uso del suolo e di macchine «</a:t>
            </a:r>
            <a:r>
              <a:rPr lang="it-IT" altLang="it-IT" sz="2300" kern="0" dirty="0" err="1">
                <a:solidFill>
                  <a:schemeClr val="tx1"/>
                </a:solidFill>
                <a:latin typeface="Arial" charset="0"/>
              </a:rPr>
              <a:t>intellgenti</a:t>
            </a:r>
            <a:r>
              <a:rPr lang="it-IT" altLang="it-IT" sz="2300" kern="0" dirty="0">
                <a:solidFill>
                  <a:schemeClr val="tx1"/>
                </a:solidFill>
                <a:latin typeface="Arial" charset="0"/>
              </a:rPr>
              <a:t>» e degli altri fattori produttivi e promozionali, sino a proporre al consumatore finale prodotti di alta qualità.</a:t>
            </a:r>
          </a:p>
          <a:p>
            <a:pPr algn="just" eaLnBrk="1" hangingPunct="1"/>
            <a:endParaRPr lang="it-IT" altLang="it-IT" sz="1800" kern="0" dirty="0" smtClean="0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505" y="764704"/>
            <a:ext cx="4752528" cy="5184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8998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AutoShape 8"/>
          <p:cNvSpPr>
            <a:spLocks noChangeArrowheads="1"/>
          </p:cNvSpPr>
          <p:nvPr/>
        </p:nvSpPr>
        <p:spPr bwMode="auto">
          <a:xfrm>
            <a:off x="0" y="6237312"/>
            <a:ext cx="7308850" cy="620688"/>
          </a:xfrm>
          <a:prstGeom prst="rtTriangle">
            <a:avLst/>
          </a:prstGeom>
          <a:solidFill>
            <a:schemeClr val="tx2">
              <a:lumMod val="60000"/>
              <a:lumOff val="40000"/>
              <a:alpha val="38000"/>
            </a:scheme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it-IT"/>
          </a:p>
        </p:txBody>
      </p:sp>
      <p:sp>
        <p:nvSpPr>
          <p:cNvPr id="15" name="AutoShape 9"/>
          <p:cNvSpPr>
            <a:spLocks noChangeArrowheads="1"/>
          </p:cNvSpPr>
          <p:nvPr/>
        </p:nvSpPr>
        <p:spPr bwMode="auto">
          <a:xfrm rot="-10800000">
            <a:off x="1835150" y="0"/>
            <a:ext cx="7308850" cy="620688"/>
          </a:xfrm>
          <a:prstGeom prst="rtTriangle">
            <a:avLst/>
          </a:prstGeom>
          <a:solidFill>
            <a:schemeClr val="tx2">
              <a:lumMod val="60000"/>
              <a:lumOff val="40000"/>
              <a:alpha val="38000"/>
            </a:scheme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it-IT"/>
          </a:p>
        </p:txBody>
      </p:sp>
      <p:sp>
        <p:nvSpPr>
          <p:cNvPr id="409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"/>
            <a:ext cx="9144000" cy="620688"/>
          </a:xfrm>
        </p:spPr>
        <p:txBody>
          <a:bodyPr>
            <a:normAutofit/>
          </a:bodyPr>
          <a:lstStyle/>
          <a:p>
            <a:pPr eaLnBrk="1" hangingPunct="1"/>
            <a:r>
              <a:rPr lang="it-IT" altLang="it-IT" sz="2000" b="1" dirty="0" smtClean="0">
                <a:solidFill>
                  <a:schemeClr val="tx1"/>
                </a:solidFill>
                <a:latin typeface="Arial" charset="0"/>
              </a:rPr>
              <a:t>Agriturismo in Toscana</a:t>
            </a: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34925" y="6597650"/>
            <a:ext cx="427355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100" b="1" dirty="0">
                <a:solidFill>
                  <a:srgbClr val="10253F"/>
                </a:solidFill>
                <a:latin typeface="Calibri" pitchFamily="34" charset="0"/>
              </a:rPr>
              <a:t>Fonte: </a:t>
            </a:r>
            <a:r>
              <a:rPr lang="it-IT" altLang="it-IT" sz="1100" b="1" dirty="0" smtClean="0">
                <a:solidFill>
                  <a:srgbClr val="10253F"/>
                </a:solidFill>
                <a:latin typeface="Calibri" pitchFamily="34" charset="0"/>
              </a:rPr>
              <a:t>Istat</a:t>
            </a:r>
          </a:p>
        </p:txBody>
      </p:sp>
      <p:pic>
        <p:nvPicPr>
          <p:cNvPr id="10" name="Immagin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4368" y="6378400"/>
            <a:ext cx="1152241" cy="372309"/>
          </a:xfrm>
          <a:prstGeom prst="rect">
            <a:avLst/>
          </a:prstGeom>
        </p:spPr>
      </p:pic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0" y="620688"/>
            <a:ext cx="9144000" cy="0"/>
          </a:xfrm>
          <a:prstGeom prst="line">
            <a:avLst/>
          </a:prstGeom>
          <a:noFill/>
          <a:ln w="38100">
            <a:solidFill>
              <a:schemeClr val="tx2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/>
          </a:p>
        </p:txBody>
      </p:sp>
      <p:pic>
        <p:nvPicPr>
          <p:cNvPr id="14" name="Immagine 13"/>
          <p:cNvPicPr>
            <a:picLocks/>
          </p:cNvPicPr>
          <p:nvPr/>
        </p:nvPicPr>
        <p:blipFill rotWithShape="1">
          <a:blip r:embed="rId4"/>
          <a:srcRect b="5648"/>
          <a:stretch/>
        </p:blipFill>
        <p:spPr>
          <a:xfrm>
            <a:off x="395536" y="993513"/>
            <a:ext cx="8064896" cy="4955767"/>
          </a:xfrm>
          <a:prstGeom prst="rect">
            <a:avLst/>
          </a:prstGeom>
        </p:spPr>
      </p:pic>
      <p:sp>
        <p:nvSpPr>
          <p:cNvPr id="12" name="Ovale 11"/>
          <p:cNvSpPr/>
          <p:nvPr/>
        </p:nvSpPr>
        <p:spPr>
          <a:xfrm>
            <a:off x="332656" y="5373216"/>
            <a:ext cx="8352642" cy="398611"/>
          </a:xfrm>
          <a:prstGeom prst="ellipse">
            <a:avLst/>
          </a:prstGeom>
          <a:noFill/>
          <a:ln w="1587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Freccia a destra 15"/>
          <p:cNvSpPr/>
          <p:nvPr/>
        </p:nvSpPr>
        <p:spPr>
          <a:xfrm>
            <a:off x="26674" y="5500513"/>
            <a:ext cx="288604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Freccia a sinistra 16"/>
          <p:cNvSpPr/>
          <p:nvPr/>
        </p:nvSpPr>
        <p:spPr>
          <a:xfrm>
            <a:off x="8738660" y="5500513"/>
            <a:ext cx="298980" cy="14401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530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4756" name="Picture 2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015"/>
          <a:stretch>
            <a:fillRect/>
          </a:stretch>
        </p:blipFill>
        <p:spPr bwMode="auto">
          <a:xfrm>
            <a:off x="1766888" y="260352"/>
            <a:ext cx="5613400" cy="626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4741" name="Text Box 5"/>
          <p:cNvSpPr txBox="1">
            <a:spLocks noChangeArrowheads="1"/>
          </p:cNvSpPr>
          <p:nvPr/>
        </p:nvSpPr>
        <p:spPr bwMode="auto">
          <a:xfrm>
            <a:off x="177800" y="2084388"/>
            <a:ext cx="864235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altLang="it-IT" sz="4000" b="1" dirty="0">
                <a:solidFill>
                  <a:srgbClr val="002060"/>
                </a:solidFill>
                <a:latin typeface="Arial" charset="0"/>
              </a:rPr>
              <a:t>Grazie per l’attenzione</a:t>
            </a: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166815" y="4365104"/>
            <a:ext cx="6624637" cy="1655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/>
            <a:r>
              <a:rPr lang="it-IT" altLang="it-IT" sz="1400" b="1" u="sng" dirty="0">
                <a:solidFill>
                  <a:srgbClr val="002060"/>
                </a:solidFill>
                <a:latin typeface="Arial" charset="0"/>
              </a:rPr>
              <a:t>Per approfondimenti</a:t>
            </a:r>
          </a:p>
          <a:p>
            <a:pPr eaLnBrk="0" hangingPunct="0"/>
            <a:endParaRPr lang="it-IT" altLang="it-IT" sz="1400" b="1" u="sng" dirty="0">
              <a:solidFill>
                <a:srgbClr val="002060"/>
              </a:solidFill>
              <a:latin typeface="Arial" charset="0"/>
            </a:endParaRPr>
          </a:p>
          <a:p>
            <a:pPr eaLnBrk="0" hangingPunct="0"/>
            <a:endParaRPr lang="it-IT" altLang="it-IT" sz="1400" dirty="0">
              <a:solidFill>
                <a:srgbClr val="002060"/>
              </a:solidFill>
              <a:latin typeface="Arial" charset="0"/>
            </a:endParaRPr>
          </a:p>
          <a:p>
            <a:pPr eaLnBrk="0" hangingPunct="0"/>
            <a:r>
              <a:rPr lang="it-IT" altLang="it-IT" sz="1400" b="1" dirty="0">
                <a:solidFill>
                  <a:srgbClr val="002060"/>
                </a:solidFill>
                <a:latin typeface="Arial" charset="0"/>
              </a:rPr>
              <a:t>CAMERA DI COMMERCIO DI FIRENZE – Ufficio </a:t>
            </a:r>
            <a:r>
              <a:rPr lang="it-IT" altLang="it-IT" sz="1400" b="1" dirty="0" smtClean="0">
                <a:solidFill>
                  <a:srgbClr val="002060"/>
                </a:solidFill>
                <a:latin typeface="Arial" charset="0"/>
              </a:rPr>
              <a:t>Studi e Statistica</a:t>
            </a:r>
            <a:endParaRPr lang="it-IT" altLang="it-IT" sz="1400" b="1" dirty="0">
              <a:solidFill>
                <a:srgbClr val="002060"/>
              </a:solidFill>
              <a:latin typeface="Arial" charset="0"/>
            </a:endParaRPr>
          </a:p>
          <a:p>
            <a:pPr eaLnBrk="0" hangingPunct="0"/>
            <a:endParaRPr lang="it-IT" altLang="it-IT" sz="1400" dirty="0">
              <a:solidFill>
                <a:srgbClr val="002060"/>
              </a:solidFill>
              <a:latin typeface="Arial" charset="0"/>
            </a:endParaRPr>
          </a:p>
          <a:p>
            <a:pPr eaLnBrk="0" hangingPunct="0"/>
            <a:r>
              <a:rPr lang="it-IT" altLang="it-IT" sz="1400" dirty="0">
                <a:solidFill>
                  <a:srgbClr val="002060"/>
                </a:solidFill>
                <a:latin typeface="Arial" charset="0"/>
              </a:rPr>
              <a:t>www.fi.camcom.gov.it</a:t>
            </a:r>
          </a:p>
          <a:p>
            <a:pPr eaLnBrk="0" hangingPunct="0"/>
            <a:endParaRPr lang="it-IT" altLang="it-IT" sz="1400" dirty="0">
              <a:solidFill>
                <a:srgbClr val="002060"/>
              </a:solidFill>
              <a:latin typeface="Arial" charset="0"/>
            </a:endParaRPr>
          </a:p>
          <a:p>
            <a:pPr eaLnBrk="0" hangingPunct="0"/>
            <a:r>
              <a:rPr lang="it-IT" altLang="it-IT" sz="1400" dirty="0">
                <a:solidFill>
                  <a:srgbClr val="002060"/>
                </a:solidFill>
                <a:latin typeface="Arial" charset="0"/>
              </a:rPr>
              <a:t>statistica@fi.camcom.it</a:t>
            </a:r>
          </a:p>
        </p:txBody>
      </p:sp>
    </p:spTree>
    <p:extLst>
      <p:ext uri="{BB962C8B-B14F-4D97-AF65-F5344CB8AC3E}">
        <p14:creationId xmlns:p14="http://schemas.microsoft.com/office/powerpoint/2010/main" val="4255052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39552" y="-27384"/>
            <a:ext cx="8584984" cy="523220"/>
          </a:xfrm>
          <a:prstGeom prst="rect">
            <a:avLst/>
          </a:prstGeom>
        </p:spPr>
      </p:pic>
      <p:sp>
        <p:nvSpPr>
          <p:cNvPr id="392202" name="Line 10"/>
          <p:cNvSpPr>
            <a:spLocks noChangeShapeType="1"/>
          </p:cNvSpPr>
          <p:nvPr/>
        </p:nvSpPr>
        <p:spPr bwMode="auto">
          <a:xfrm>
            <a:off x="-36512" y="476672"/>
            <a:ext cx="9144000" cy="0"/>
          </a:xfrm>
          <a:prstGeom prst="line">
            <a:avLst/>
          </a:prstGeom>
          <a:noFill/>
          <a:ln w="38100">
            <a:solidFill>
              <a:schemeClr val="tx2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 dirty="0"/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1259632" y="-33056"/>
            <a:ext cx="662473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altLang="it-IT" sz="28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Quadro di sintesi Toscana</a:t>
            </a:r>
            <a:endParaRPr lang="it-IT" altLang="it-IT" sz="28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Group 6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0872524"/>
              </p:ext>
            </p:extLst>
          </p:nvPr>
        </p:nvGraphicFramePr>
        <p:xfrm>
          <a:off x="179512" y="620688"/>
          <a:ext cx="8713911" cy="5717360"/>
        </p:xfrm>
        <a:graphic>
          <a:graphicData uri="http://schemas.openxmlformats.org/drawingml/2006/table">
            <a:tbl>
              <a:tblPr/>
              <a:tblGrid>
                <a:gridCol w="2080250"/>
                <a:gridCol w="2475345"/>
                <a:gridCol w="1834860"/>
                <a:gridCol w="2323456"/>
              </a:tblGrid>
              <a:tr h="58727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alibri" panose="020F0502020204030204" pitchFamily="34" charset="0"/>
                        </a:rPr>
                        <a:t>Variabile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alibri" panose="020F0502020204030204" pitchFamily="34" charset="0"/>
                        </a:rPr>
                        <a:t>Fonte e periodo di riferimento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alibri" panose="020F0502020204030204" pitchFamily="34" charset="0"/>
                        </a:rPr>
                        <a:t>Valori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alibri" panose="020F0502020204030204" pitchFamily="34" charset="0"/>
                        </a:rPr>
                        <a:t>Assoluti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alibri" panose="020F0502020204030204" pitchFamily="34" charset="0"/>
                        </a:rPr>
                        <a:t>Variazione % su anno precedente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0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PIL</a:t>
                      </a:r>
                    </a:p>
                  </a:txBody>
                  <a:tcPr marT="45714" marB="4571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Prometeia</a:t>
                      </a:r>
                      <a:r>
                        <a:rPr kumimoji="0" lang="it-IT" alt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 2024</a:t>
                      </a:r>
                    </a:p>
                  </a:txBody>
                  <a:tcPr marT="45714" marB="4571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136.383 (ML di €)                  Valori correnti</a:t>
                      </a:r>
                    </a:p>
                  </a:txBody>
                  <a:tcPr marT="45714" marB="4571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+0,7% </a:t>
                      </a:r>
                    </a:p>
                  </a:txBody>
                  <a:tcPr marT="45714" marB="4571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1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PIL </a:t>
                      </a:r>
                      <a:r>
                        <a:rPr kumimoji="0" lang="it-IT" altLang="it-IT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procapite</a:t>
                      </a:r>
                      <a:r>
                        <a:rPr kumimoji="0" lang="it-IT" alt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T="45714" marB="4571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Istat-</a:t>
                      </a:r>
                      <a:r>
                        <a:rPr kumimoji="0" lang="it-IT" altLang="it-IT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Prometeia</a:t>
                      </a:r>
                      <a:r>
                        <a:rPr kumimoji="0" lang="it-IT" alt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2024</a:t>
                      </a:r>
                    </a:p>
                  </a:txBody>
                  <a:tcPr marT="45714" marB="4571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36.800 € (valori correnti)</a:t>
                      </a:r>
                    </a:p>
                  </a:txBody>
                  <a:tcPr marT="45714" marB="4571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Posizione in graduatoria: 11</a:t>
                      </a:r>
                    </a:p>
                  </a:txBody>
                  <a:tcPr marT="45714" marB="4571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204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Export (valore)</a:t>
                      </a:r>
                    </a:p>
                  </a:txBody>
                  <a:tcPr marT="45714" marB="4571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Istat II trim. 2024</a:t>
                      </a:r>
                    </a:p>
                  </a:txBody>
                  <a:tcPr marT="45714" marB="4571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31.301.000 (ML di €)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Valori cumulati correnti</a:t>
                      </a:r>
                    </a:p>
                  </a:txBody>
                  <a:tcPr marT="45714" marB="4571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+8,7% </a:t>
                      </a:r>
                    </a:p>
                  </a:txBody>
                  <a:tcPr marT="45714" marB="4571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63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Domanda di lavoro</a:t>
                      </a:r>
                    </a:p>
                  </a:txBody>
                  <a:tcPr marT="45714" marB="4571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Prometeia</a:t>
                      </a:r>
                      <a:r>
                        <a:rPr kumimoji="0" lang="it-IT" alt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2024 (stima)</a:t>
                      </a:r>
                    </a:p>
                  </a:txBody>
                  <a:tcPr marT="45714" marB="4571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1.659.561</a:t>
                      </a:r>
                    </a:p>
                  </a:txBody>
                  <a:tcPr marT="45714" marB="4571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+1,2%</a:t>
                      </a:r>
                    </a:p>
                  </a:txBody>
                  <a:tcPr marT="45714" marB="4571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63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Occupati</a:t>
                      </a:r>
                    </a:p>
                  </a:txBody>
                  <a:tcPr marT="45714" marB="4571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Istat II 2024</a:t>
                      </a:r>
                    </a:p>
                  </a:txBody>
                  <a:tcPr marT="45714" marB="4571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1.684.000</a:t>
                      </a:r>
                    </a:p>
                  </a:txBody>
                  <a:tcPr marT="45714" marB="4571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+2,8%</a:t>
                      </a:r>
                    </a:p>
                  </a:txBody>
                  <a:tcPr marT="45714" marB="4571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63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Tasso di disoccupazione</a:t>
                      </a:r>
                    </a:p>
                  </a:txBody>
                  <a:tcPr marT="45714" marB="4571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Istat 2024</a:t>
                      </a:r>
                    </a:p>
                  </a:txBody>
                  <a:tcPr marT="45714" marB="4571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4% (livello)</a:t>
                      </a:r>
                    </a:p>
                  </a:txBody>
                  <a:tcPr marT="45714" marB="4571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-1,4% (differenza %)</a:t>
                      </a:r>
                    </a:p>
                  </a:txBody>
                  <a:tcPr marT="45714" marB="4571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5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Produzione industriale (Fi)</a:t>
                      </a:r>
                    </a:p>
                  </a:txBody>
                  <a:tcPr marT="45714" marB="4571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2024 (CCIAA Fi)</a:t>
                      </a:r>
                    </a:p>
                  </a:txBody>
                  <a:tcPr marT="45714" marB="4571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it-IT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</a:t>
                      </a:r>
                      <a:endParaRPr kumimoji="0" lang="it-IT" alt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45714" marB="4571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-5,7%</a:t>
                      </a:r>
                    </a:p>
                  </a:txBody>
                  <a:tcPr marT="45714" marB="4571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43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Produzione industriale (LU-PO-PT)</a:t>
                      </a:r>
                    </a:p>
                  </a:txBody>
                  <a:tcPr marT="45714" marB="4571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2024 (Confindustria Toscana Nord)</a:t>
                      </a:r>
                    </a:p>
                  </a:txBody>
                  <a:tcPr marT="45714" marB="4571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T="45714" marB="4571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-2,1%</a:t>
                      </a:r>
                    </a:p>
                  </a:txBody>
                  <a:tcPr marT="45714" marB="4571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43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Imprese con sede all’interno della Regione</a:t>
                      </a:r>
                    </a:p>
                  </a:txBody>
                  <a:tcPr marT="45714" marB="4571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Infocamere</a:t>
                      </a:r>
                      <a:r>
                        <a:rPr kumimoji="0" lang="it-IT" alt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3° trimestre 2024</a:t>
                      </a:r>
                    </a:p>
                  </a:txBody>
                  <a:tcPr marT="45714" marB="4571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443.180 unità locali attive, di cui 346.151 sedi attive</a:t>
                      </a:r>
                    </a:p>
                  </a:txBody>
                  <a:tcPr marT="45714" marB="4571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-0,1% (per le unità locali)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0,3% (tasso di sviluppo per le sedi d’impresa)</a:t>
                      </a:r>
                    </a:p>
                  </a:txBody>
                  <a:tcPr marT="45714" marB="4571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45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Imprese artigiane</a:t>
                      </a:r>
                    </a:p>
                  </a:txBody>
                  <a:tcPr marT="45714" marB="4571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Infocamere</a:t>
                      </a:r>
                      <a:r>
                        <a:rPr kumimoji="0" lang="it-IT" alt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3° trimestre 2024</a:t>
                      </a:r>
                    </a:p>
                  </a:txBody>
                  <a:tcPr marT="45714" marB="4571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110.052 localizzazioni di cui 99.519 sedi artigiane</a:t>
                      </a:r>
                    </a:p>
                  </a:txBody>
                  <a:tcPr marT="45714" marB="4571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+0,1% complessivo</a:t>
                      </a:r>
                    </a:p>
                  </a:txBody>
                  <a:tcPr marT="45714" marB="4571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78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Prestiti bancari alle imprese</a:t>
                      </a:r>
                    </a:p>
                  </a:txBody>
                  <a:tcPr marT="45714" marB="4571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Infocamere</a:t>
                      </a:r>
                      <a:r>
                        <a:rPr kumimoji="0" lang="it-IT" alt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2° trimestre 2024</a:t>
                      </a:r>
                    </a:p>
                  </a:txBody>
                  <a:tcPr marT="45714" marB="4571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45.966 (ML di €)</a:t>
                      </a:r>
                    </a:p>
                  </a:txBody>
                  <a:tcPr marT="45714" marB="4571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-4% </a:t>
                      </a:r>
                      <a:r>
                        <a:rPr kumimoji="0" lang="it-IT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kumimoji="0" lang="it-IT" alt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Piccole imprese </a:t>
                      </a:r>
                      <a:r>
                        <a:rPr kumimoji="0" lang="it-IT" altLang="it-IT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-7%</a:t>
                      </a:r>
                      <a:r>
                        <a:rPr kumimoji="0" lang="it-IT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; </a:t>
                      </a:r>
                      <a:r>
                        <a:rPr kumimoji="0" lang="it-IT" alt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medio grandi -3,1</a:t>
                      </a:r>
                      <a:r>
                        <a:rPr kumimoji="0" lang="it-IT" alt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%)</a:t>
                      </a:r>
                    </a:p>
                  </a:txBody>
                  <a:tcPr marT="45714" marB="4571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5273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AutoShape 8"/>
          <p:cNvSpPr>
            <a:spLocks noChangeArrowheads="1"/>
          </p:cNvSpPr>
          <p:nvPr/>
        </p:nvSpPr>
        <p:spPr bwMode="auto">
          <a:xfrm>
            <a:off x="0" y="6237312"/>
            <a:ext cx="7308850" cy="620688"/>
          </a:xfrm>
          <a:prstGeom prst="rtTriangle">
            <a:avLst/>
          </a:prstGeom>
          <a:solidFill>
            <a:schemeClr val="tx2">
              <a:lumMod val="60000"/>
              <a:lumOff val="40000"/>
              <a:alpha val="38000"/>
            </a:scheme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it-IT"/>
          </a:p>
        </p:txBody>
      </p:sp>
      <p:sp>
        <p:nvSpPr>
          <p:cNvPr id="15" name="AutoShape 9"/>
          <p:cNvSpPr>
            <a:spLocks noChangeArrowheads="1"/>
          </p:cNvSpPr>
          <p:nvPr/>
        </p:nvSpPr>
        <p:spPr bwMode="auto">
          <a:xfrm rot="-10800000">
            <a:off x="1835150" y="0"/>
            <a:ext cx="7308850" cy="620688"/>
          </a:xfrm>
          <a:prstGeom prst="rtTriangle">
            <a:avLst/>
          </a:prstGeom>
          <a:solidFill>
            <a:schemeClr val="tx2">
              <a:lumMod val="60000"/>
              <a:lumOff val="40000"/>
              <a:alpha val="38000"/>
            </a:scheme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it-IT"/>
          </a:p>
        </p:txBody>
      </p:sp>
      <p:sp>
        <p:nvSpPr>
          <p:cNvPr id="409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"/>
            <a:ext cx="9144000" cy="620688"/>
          </a:xfrm>
        </p:spPr>
        <p:txBody>
          <a:bodyPr>
            <a:normAutofit/>
          </a:bodyPr>
          <a:lstStyle/>
          <a:p>
            <a:pPr eaLnBrk="1" hangingPunct="1"/>
            <a:r>
              <a:rPr lang="it-IT" altLang="it-IT" sz="2800" b="1" dirty="0" smtClean="0">
                <a:solidFill>
                  <a:schemeClr val="tx1"/>
                </a:solidFill>
                <a:latin typeface="Arial" charset="0"/>
              </a:rPr>
              <a:t>Toscana: caratteristiche delle imprese agricole</a:t>
            </a:r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0" y="620688"/>
            <a:ext cx="9144000" cy="0"/>
          </a:xfrm>
          <a:prstGeom prst="line">
            <a:avLst/>
          </a:prstGeom>
          <a:noFill/>
          <a:ln w="38100">
            <a:solidFill>
              <a:schemeClr val="tx2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34925" y="6597650"/>
            <a:ext cx="427355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100" b="1" dirty="0">
                <a:solidFill>
                  <a:srgbClr val="10253F"/>
                </a:solidFill>
                <a:latin typeface="Calibri" pitchFamily="34" charset="0"/>
              </a:rPr>
              <a:t>Fonte: elaborazioni su dati </a:t>
            </a:r>
            <a:r>
              <a:rPr lang="it-IT" altLang="it-IT" sz="1100" b="1" dirty="0" err="1" smtClean="0">
                <a:solidFill>
                  <a:srgbClr val="10253F"/>
                </a:solidFill>
                <a:latin typeface="Calibri" pitchFamily="34" charset="0"/>
              </a:rPr>
              <a:t>Infocamere</a:t>
            </a:r>
            <a:endParaRPr lang="it-IT" altLang="it-IT" sz="1100" b="1" dirty="0" smtClean="0">
              <a:solidFill>
                <a:srgbClr val="10253F"/>
              </a:solidFill>
              <a:latin typeface="Calibri" pitchFamily="34" charset="0"/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314216" y="2276872"/>
            <a:ext cx="8515568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just" eaLnBrk="1" hangingPunct="1"/>
            <a:r>
              <a:rPr lang="it-IT" altLang="it-IT" sz="2400" kern="0" dirty="0" smtClean="0">
                <a:solidFill>
                  <a:schemeClr val="tx1"/>
                </a:solidFill>
                <a:latin typeface="Arial" charset="0"/>
              </a:rPr>
              <a:t>A Settembre 2024 sono 38.000 le imprese attive nel settore agricolo. Sono in larga parte (77,4%) imprese individuali. </a:t>
            </a:r>
          </a:p>
          <a:p>
            <a:pPr algn="just" eaLnBrk="1" hangingPunct="1"/>
            <a:r>
              <a:rPr lang="it-IT" altLang="it-IT" sz="2400" kern="0" dirty="0" smtClean="0">
                <a:solidFill>
                  <a:schemeClr val="tx1"/>
                </a:solidFill>
                <a:latin typeface="Arial" charset="0"/>
              </a:rPr>
              <a:t>La loro titolarità è prevalentemente maschile (65,7%), con una distribuzione per classe di età che vede prevalere le fasce centrali (da 45 a 69 anni: 51.9%) rispetto alle classi di età più giovani.</a:t>
            </a:r>
          </a:p>
          <a:p>
            <a:pPr algn="just" eaLnBrk="1" hangingPunct="1"/>
            <a:endParaRPr lang="it-IT" altLang="it-IT" sz="2400" kern="0" dirty="0">
              <a:solidFill>
                <a:schemeClr val="tx1"/>
              </a:solidFill>
              <a:latin typeface="Arial" charset="0"/>
            </a:endParaRPr>
          </a:p>
          <a:p>
            <a:pPr algn="just" eaLnBrk="1" hangingPunct="1"/>
            <a:endParaRPr lang="it-IT" altLang="it-IT" sz="2400" kern="0" dirty="0" smtClean="0">
              <a:solidFill>
                <a:schemeClr val="tx1"/>
              </a:solidFill>
              <a:latin typeface="Arial" charset="0"/>
            </a:endParaRPr>
          </a:p>
          <a:p>
            <a:pPr algn="just" eaLnBrk="1" hangingPunct="1"/>
            <a:endParaRPr lang="it-IT" altLang="it-IT" sz="2400" kern="0" dirty="0">
              <a:solidFill>
                <a:schemeClr val="tx1"/>
              </a:solidFill>
              <a:latin typeface="Arial" charset="0"/>
            </a:endParaRPr>
          </a:p>
          <a:p>
            <a:pPr algn="just" eaLnBrk="1" hangingPunct="1"/>
            <a:endParaRPr lang="it-IT" altLang="it-IT" sz="2400" kern="0" dirty="0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17" name="Immagine 16" descr="Logo_Cciaa_202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5263" y="6378488"/>
            <a:ext cx="1409700" cy="4572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Ovale 1"/>
          <p:cNvSpPr/>
          <p:nvPr/>
        </p:nvSpPr>
        <p:spPr>
          <a:xfrm>
            <a:off x="689345" y="3676578"/>
            <a:ext cx="3465696" cy="18722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latin typeface="Arial" panose="020B0604020202020204" pitchFamily="34" charset="0"/>
                <a:cs typeface="Arial" panose="020B0604020202020204" pitchFamily="34" charset="0"/>
              </a:rPr>
              <a:t>2.676 su 4.625 imprese </a:t>
            </a:r>
            <a:r>
              <a:rPr lang="it-IT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vitinicole</a:t>
            </a:r>
            <a:r>
              <a:rPr lang="it-IT" b="1" dirty="0" smtClean="0">
                <a:latin typeface="Arial" panose="020B0604020202020204" pitchFamily="34" charset="0"/>
                <a:cs typeface="Arial" panose="020B0604020202020204" pitchFamily="34" charset="0"/>
              </a:rPr>
              <a:t> si trovano nelle province di Firenze e Siena</a:t>
            </a:r>
            <a:endParaRPr lang="it-IT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vale 9"/>
          <p:cNvSpPr/>
          <p:nvPr/>
        </p:nvSpPr>
        <p:spPr>
          <a:xfrm>
            <a:off x="4860032" y="3786728"/>
            <a:ext cx="3240360" cy="16576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latin typeface="Arial" panose="020B0604020202020204" pitchFamily="34" charset="0"/>
                <a:cs typeface="Arial" panose="020B0604020202020204" pitchFamily="34" charset="0"/>
              </a:rPr>
              <a:t>571 nel grossetano </a:t>
            </a:r>
          </a:p>
          <a:p>
            <a:pPr algn="ctr"/>
            <a:r>
              <a:rPr lang="it-IT" b="1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  <a:p>
            <a:pPr algn="ctr"/>
            <a:r>
              <a:rPr lang="it-IT" b="1" dirty="0" smtClean="0">
                <a:latin typeface="Arial" panose="020B0604020202020204" pitchFamily="34" charset="0"/>
                <a:cs typeface="Arial" panose="020B0604020202020204" pitchFamily="34" charset="0"/>
              </a:rPr>
              <a:t>567 nell’aretino</a:t>
            </a:r>
            <a:endParaRPr lang="it-IT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8881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AutoShape 8"/>
          <p:cNvSpPr>
            <a:spLocks noChangeArrowheads="1"/>
          </p:cNvSpPr>
          <p:nvPr/>
        </p:nvSpPr>
        <p:spPr bwMode="auto">
          <a:xfrm>
            <a:off x="0" y="6237312"/>
            <a:ext cx="7308850" cy="620688"/>
          </a:xfrm>
          <a:prstGeom prst="rtTriangle">
            <a:avLst/>
          </a:prstGeom>
          <a:solidFill>
            <a:schemeClr val="tx2">
              <a:lumMod val="60000"/>
              <a:lumOff val="40000"/>
              <a:alpha val="38000"/>
            </a:scheme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it-IT"/>
          </a:p>
        </p:txBody>
      </p:sp>
      <p:sp>
        <p:nvSpPr>
          <p:cNvPr id="15" name="AutoShape 9"/>
          <p:cNvSpPr>
            <a:spLocks noChangeArrowheads="1"/>
          </p:cNvSpPr>
          <p:nvPr/>
        </p:nvSpPr>
        <p:spPr bwMode="auto">
          <a:xfrm rot="-10800000">
            <a:off x="1835150" y="0"/>
            <a:ext cx="7308850" cy="620688"/>
          </a:xfrm>
          <a:prstGeom prst="rtTriangle">
            <a:avLst/>
          </a:prstGeom>
          <a:solidFill>
            <a:schemeClr val="tx2">
              <a:lumMod val="60000"/>
              <a:lumOff val="40000"/>
              <a:alpha val="38000"/>
            </a:scheme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it-IT"/>
          </a:p>
        </p:txBody>
      </p:sp>
      <p:sp>
        <p:nvSpPr>
          <p:cNvPr id="409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"/>
            <a:ext cx="9144000" cy="620688"/>
          </a:xfrm>
        </p:spPr>
        <p:txBody>
          <a:bodyPr>
            <a:normAutofit/>
          </a:bodyPr>
          <a:lstStyle/>
          <a:p>
            <a:pPr eaLnBrk="1" hangingPunct="1"/>
            <a:r>
              <a:rPr lang="it-IT" altLang="it-IT" sz="2000" b="1" dirty="0" smtClean="0">
                <a:solidFill>
                  <a:schemeClr val="tx1"/>
                </a:solidFill>
                <a:latin typeface="Arial" charset="0"/>
              </a:rPr>
              <a:t>I giovani nelle imprese agricole</a:t>
            </a:r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0" y="620688"/>
            <a:ext cx="9144000" cy="0"/>
          </a:xfrm>
          <a:prstGeom prst="line">
            <a:avLst/>
          </a:prstGeom>
          <a:noFill/>
          <a:ln w="38100">
            <a:solidFill>
              <a:schemeClr val="tx2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34925" y="6597650"/>
            <a:ext cx="427355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100" b="1" dirty="0">
                <a:solidFill>
                  <a:srgbClr val="10253F"/>
                </a:solidFill>
                <a:latin typeface="Calibri" pitchFamily="34" charset="0"/>
              </a:rPr>
              <a:t>Fonte: </a:t>
            </a:r>
            <a:r>
              <a:rPr lang="it-IT" altLang="it-IT" sz="1100" b="1" dirty="0" smtClean="0">
                <a:solidFill>
                  <a:srgbClr val="10253F"/>
                </a:solidFill>
                <a:latin typeface="Calibri" pitchFamily="34" charset="0"/>
              </a:rPr>
              <a:t>elaborazioni su dati Registro delle Imprese</a:t>
            </a:r>
          </a:p>
        </p:txBody>
      </p:sp>
      <p:pic>
        <p:nvPicPr>
          <p:cNvPr id="14" name="Immagin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4368" y="6378400"/>
            <a:ext cx="1152241" cy="372309"/>
          </a:xfrm>
          <a:prstGeom prst="rect">
            <a:avLst/>
          </a:prstGeom>
        </p:spPr>
      </p:pic>
      <p:sp>
        <p:nvSpPr>
          <p:cNvPr id="10" name="CasellaDiTesto 9"/>
          <p:cNvSpPr txBox="1"/>
          <p:nvPr/>
        </p:nvSpPr>
        <p:spPr>
          <a:xfrm>
            <a:off x="5248036" y="1869502"/>
            <a:ext cx="38605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Secondo </a:t>
            </a:r>
            <a:r>
              <a:rPr lang="it-IT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gli orientamenti espressi dai partecipanti </a:t>
            </a:r>
            <a:r>
              <a:rPr lang="it-IT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una recente indagine, </a:t>
            </a:r>
            <a:r>
              <a:rPr lang="it-IT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il ricambio generazionale potrà coinvolgere il 40% delle aziende (46% per le aziende viticole); da notare che – in generale – viene ipotizzato che il 14% delle attività cesserà al ritiro del titolare. </a:t>
            </a:r>
            <a:endParaRPr lang="it-IT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88457" y="998066"/>
            <a:ext cx="6041316" cy="4355004"/>
          </a:xfrm>
          <a:prstGeom prst="rect">
            <a:avLst/>
          </a:prstGeom>
        </p:spPr>
      </p:pic>
      <p:sp>
        <p:nvSpPr>
          <p:cNvPr id="12" name="CasellaDiTesto 11"/>
          <p:cNvSpPr txBox="1"/>
          <p:nvPr/>
        </p:nvSpPr>
        <p:spPr>
          <a:xfrm>
            <a:off x="179512" y="5312722"/>
            <a:ext cx="86158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i="1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Attualmente, l’imprenditoria giovanile in agricoltura è del 6,5% (Italia 7,3%, con una punta del 10% in Liguria). Sono 4.820 i ruoli aziendali ricoperti dagli under 35 nelle imprese agricole toscane (7,8%). L’imprenditoria giovanile pesa a livello nazionale per l’8,5%.</a:t>
            </a:r>
            <a:endParaRPr lang="it-IT" b="1" i="1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0021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AutoShape 8"/>
          <p:cNvSpPr>
            <a:spLocks noChangeArrowheads="1"/>
          </p:cNvSpPr>
          <p:nvPr/>
        </p:nvSpPr>
        <p:spPr bwMode="auto">
          <a:xfrm>
            <a:off x="0" y="6237312"/>
            <a:ext cx="7308850" cy="620688"/>
          </a:xfrm>
          <a:prstGeom prst="rtTriangle">
            <a:avLst/>
          </a:prstGeom>
          <a:solidFill>
            <a:schemeClr val="tx2">
              <a:lumMod val="60000"/>
              <a:lumOff val="40000"/>
              <a:alpha val="38000"/>
            </a:scheme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it-IT"/>
          </a:p>
        </p:txBody>
      </p:sp>
      <p:sp>
        <p:nvSpPr>
          <p:cNvPr id="15" name="AutoShape 9"/>
          <p:cNvSpPr>
            <a:spLocks noChangeArrowheads="1"/>
          </p:cNvSpPr>
          <p:nvPr/>
        </p:nvSpPr>
        <p:spPr bwMode="auto">
          <a:xfrm rot="-10800000">
            <a:off x="1835150" y="0"/>
            <a:ext cx="7308850" cy="620688"/>
          </a:xfrm>
          <a:prstGeom prst="rtTriangle">
            <a:avLst/>
          </a:prstGeom>
          <a:solidFill>
            <a:schemeClr val="tx2">
              <a:lumMod val="60000"/>
              <a:lumOff val="40000"/>
              <a:alpha val="38000"/>
            </a:scheme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it-IT"/>
          </a:p>
        </p:txBody>
      </p:sp>
      <p:sp>
        <p:nvSpPr>
          <p:cNvPr id="409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"/>
            <a:ext cx="9144000" cy="62068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it-IT" altLang="it-IT" sz="2800" b="1" dirty="0" smtClean="0">
                <a:solidFill>
                  <a:schemeClr val="tx1"/>
                </a:solidFill>
                <a:latin typeface="Arial" charset="0"/>
              </a:rPr>
              <a:t>Produzione di vino e mosto in Italia (migliaia di ettolitri)</a:t>
            </a:r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0" y="620688"/>
            <a:ext cx="9144000" cy="0"/>
          </a:xfrm>
          <a:prstGeom prst="line">
            <a:avLst/>
          </a:prstGeom>
          <a:noFill/>
          <a:ln w="38100">
            <a:solidFill>
              <a:schemeClr val="tx2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34924" y="6597650"/>
            <a:ext cx="6121251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100" b="1" dirty="0" smtClean="0">
                <a:solidFill>
                  <a:srgbClr val="10253F"/>
                </a:solidFill>
                <a:latin typeface="Calibri" pitchFamily="34" charset="0"/>
              </a:rPr>
              <a:t>Fonte: </a:t>
            </a:r>
            <a:r>
              <a:rPr lang="it-IT" altLang="it-IT" sz="1100" b="1" dirty="0" err="1" smtClean="0">
                <a:solidFill>
                  <a:srgbClr val="10253F"/>
                </a:solidFill>
                <a:latin typeface="Calibri" pitchFamily="34" charset="0"/>
              </a:rPr>
              <a:t>Ismea</a:t>
            </a:r>
            <a:r>
              <a:rPr lang="it-IT" altLang="it-IT" sz="1100" b="1" dirty="0" smtClean="0">
                <a:solidFill>
                  <a:srgbClr val="10253F"/>
                </a:solidFill>
                <a:latin typeface="Calibri" pitchFamily="34" charset="0"/>
              </a:rPr>
              <a:t> e </a:t>
            </a:r>
            <a:r>
              <a:rPr lang="it-IT" altLang="it-IT" sz="1100" b="1" dirty="0" err="1" smtClean="0">
                <a:solidFill>
                  <a:srgbClr val="10253F"/>
                </a:solidFill>
                <a:latin typeface="Calibri" pitchFamily="34" charset="0"/>
              </a:rPr>
              <a:t>assoenologi</a:t>
            </a:r>
            <a:endParaRPr lang="it-IT" altLang="it-IT" sz="1100" b="1" dirty="0" smtClean="0">
              <a:solidFill>
                <a:srgbClr val="10253F"/>
              </a:solidFill>
              <a:latin typeface="Calibri" pitchFamily="34" charset="0"/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827584" y="476672"/>
            <a:ext cx="7200800" cy="6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 sz="2400" b="1" i="1" kern="0" dirty="0" smtClean="0">
                <a:solidFill>
                  <a:schemeClr val="tx1"/>
                </a:solidFill>
                <a:latin typeface="Arial" charset="0"/>
              </a:rPr>
              <a:t>Toscana anni 2019 – 2023 e stima 2024 (ettolitri)</a:t>
            </a:r>
          </a:p>
        </p:txBody>
      </p:sp>
      <p:pic>
        <p:nvPicPr>
          <p:cNvPr id="14" name="Immagin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07085" y="6525344"/>
            <a:ext cx="920325" cy="297373"/>
          </a:xfrm>
          <a:prstGeom prst="rect">
            <a:avLst/>
          </a:prstGeom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7584" y="908720"/>
            <a:ext cx="6912768" cy="5688930"/>
          </a:xfrm>
          <a:prstGeom prst="rect">
            <a:avLst/>
          </a:prstGeom>
        </p:spPr>
      </p:pic>
      <p:sp>
        <p:nvSpPr>
          <p:cNvPr id="10" name="Ovale 9"/>
          <p:cNvSpPr/>
          <p:nvPr/>
        </p:nvSpPr>
        <p:spPr>
          <a:xfrm>
            <a:off x="426098" y="3341285"/>
            <a:ext cx="7962326" cy="398611"/>
          </a:xfrm>
          <a:prstGeom prst="ellipse">
            <a:avLst/>
          </a:prstGeom>
          <a:noFill/>
          <a:ln w="1587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Freccia a destra 2"/>
          <p:cNvSpPr/>
          <p:nvPr/>
        </p:nvSpPr>
        <p:spPr>
          <a:xfrm>
            <a:off x="72247" y="3467857"/>
            <a:ext cx="288604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Freccia a sinistra 3"/>
          <p:cNvSpPr/>
          <p:nvPr/>
        </p:nvSpPr>
        <p:spPr>
          <a:xfrm>
            <a:off x="8435502" y="3442713"/>
            <a:ext cx="334920" cy="19488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4214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AutoShape 8"/>
          <p:cNvSpPr>
            <a:spLocks noChangeArrowheads="1"/>
          </p:cNvSpPr>
          <p:nvPr/>
        </p:nvSpPr>
        <p:spPr bwMode="auto">
          <a:xfrm>
            <a:off x="27416" y="6237312"/>
            <a:ext cx="7308850" cy="620688"/>
          </a:xfrm>
          <a:prstGeom prst="rtTriangle">
            <a:avLst/>
          </a:prstGeom>
          <a:solidFill>
            <a:schemeClr val="tx2">
              <a:lumMod val="60000"/>
              <a:lumOff val="40000"/>
              <a:alpha val="38000"/>
            </a:scheme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it-IT" dirty="0"/>
          </a:p>
        </p:txBody>
      </p:sp>
      <p:sp>
        <p:nvSpPr>
          <p:cNvPr id="15" name="AutoShape 9"/>
          <p:cNvSpPr>
            <a:spLocks noChangeArrowheads="1"/>
          </p:cNvSpPr>
          <p:nvPr/>
        </p:nvSpPr>
        <p:spPr bwMode="auto">
          <a:xfrm rot="-10800000">
            <a:off x="1835150" y="0"/>
            <a:ext cx="7308850" cy="620688"/>
          </a:xfrm>
          <a:prstGeom prst="rtTriangle">
            <a:avLst/>
          </a:prstGeom>
          <a:solidFill>
            <a:schemeClr val="tx2">
              <a:lumMod val="60000"/>
              <a:lumOff val="40000"/>
              <a:alpha val="38000"/>
            </a:scheme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it-IT"/>
          </a:p>
        </p:txBody>
      </p:sp>
      <p:sp>
        <p:nvSpPr>
          <p:cNvPr id="409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"/>
            <a:ext cx="9144000" cy="620688"/>
          </a:xfrm>
        </p:spPr>
        <p:txBody>
          <a:bodyPr>
            <a:noAutofit/>
          </a:bodyPr>
          <a:lstStyle/>
          <a:p>
            <a:pPr eaLnBrk="1" hangingPunct="1"/>
            <a:r>
              <a:rPr lang="it-IT" altLang="it-IT" sz="2000" b="1" dirty="0" smtClean="0">
                <a:solidFill>
                  <a:schemeClr val="tx1"/>
                </a:solidFill>
                <a:latin typeface="Arial" charset="0"/>
              </a:rPr>
              <a:t>Regioni in base all’export del settore vinicolo al secondo trimestre 2024</a:t>
            </a:r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0" y="548680"/>
            <a:ext cx="9144000" cy="0"/>
          </a:xfrm>
          <a:prstGeom prst="line">
            <a:avLst/>
          </a:prstGeom>
          <a:noFill/>
          <a:ln w="38100">
            <a:solidFill>
              <a:schemeClr val="tx2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34925" y="6597650"/>
            <a:ext cx="427355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100" b="1" dirty="0">
                <a:solidFill>
                  <a:srgbClr val="10253F"/>
                </a:solidFill>
                <a:latin typeface="Calibri" pitchFamily="34" charset="0"/>
              </a:rPr>
              <a:t>Fonte: elaborazioni su </a:t>
            </a:r>
            <a:r>
              <a:rPr lang="it-IT" altLang="it-IT" sz="1100" b="1" dirty="0" smtClean="0">
                <a:solidFill>
                  <a:srgbClr val="10253F"/>
                </a:solidFill>
                <a:latin typeface="Calibri" pitchFamily="34" charset="0"/>
              </a:rPr>
              <a:t>dati Istat-</a:t>
            </a:r>
            <a:r>
              <a:rPr lang="it-IT" altLang="it-IT" sz="1100" b="1" dirty="0" err="1" smtClean="0">
                <a:solidFill>
                  <a:srgbClr val="10253F"/>
                </a:solidFill>
                <a:latin typeface="Calibri" pitchFamily="34" charset="0"/>
              </a:rPr>
              <a:t>Coeweb</a:t>
            </a:r>
            <a:endParaRPr lang="it-IT" altLang="it-IT" sz="1100" b="1" dirty="0" smtClean="0">
              <a:solidFill>
                <a:srgbClr val="10253F"/>
              </a:solidFill>
              <a:latin typeface="Calibri" pitchFamily="34" charset="0"/>
            </a:endParaRPr>
          </a:p>
        </p:txBody>
      </p:sp>
      <p:pic>
        <p:nvPicPr>
          <p:cNvPr id="10" name="Immagin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00392" y="6448201"/>
            <a:ext cx="936217" cy="302508"/>
          </a:xfrm>
          <a:prstGeom prst="rect">
            <a:avLst/>
          </a:prstGeom>
        </p:spPr>
      </p:pic>
      <p:pic>
        <p:nvPicPr>
          <p:cNvPr id="3" name="Immagin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3568" y="867207"/>
            <a:ext cx="7776864" cy="5724814"/>
          </a:xfrm>
          <a:prstGeom prst="rect">
            <a:avLst/>
          </a:prstGeom>
        </p:spPr>
      </p:pic>
      <p:sp>
        <p:nvSpPr>
          <p:cNvPr id="4" name="Ovale 3"/>
          <p:cNvSpPr/>
          <p:nvPr/>
        </p:nvSpPr>
        <p:spPr>
          <a:xfrm>
            <a:off x="332656" y="3030389"/>
            <a:ext cx="8352642" cy="398611"/>
          </a:xfrm>
          <a:prstGeom prst="ellipse">
            <a:avLst/>
          </a:prstGeom>
          <a:noFill/>
          <a:ln w="1587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899592" y="476672"/>
            <a:ext cx="7200800" cy="4856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 sz="1800" b="1" i="1" kern="0" dirty="0" smtClean="0">
                <a:solidFill>
                  <a:schemeClr val="tx1"/>
                </a:solidFill>
                <a:latin typeface="Arial" charset="0"/>
              </a:rPr>
              <a:t>Valori in migliaia di €</a:t>
            </a:r>
          </a:p>
        </p:txBody>
      </p:sp>
      <p:sp>
        <p:nvSpPr>
          <p:cNvPr id="14" name="Freccia a destra 13"/>
          <p:cNvSpPr/>
          <p:nvPr/>
        </p:nvSpPr>
        <p:spPr>
          <a:xfrm>
            <a:off x="26674" y="3157686"/>
            <a:ext cx="288604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Freccia a sinistra 15"/>
          <p:cNvSpPr/>
          <p:nvPr/>
        </p:nvSpPr>
        <p:spPr>
          <a:xfrm>
            <a:off x="8738660" y="3157686"/>
            <a:ext cx="298980" cy="14401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Text Box 12"/>
          <p:cNvSpPr txBox="1">
            <a:spLocks noChangeArrowheads="1"/>
          </p:cNvSpPr>
          <p:nvPr/>
        </p:nvSpPr>
        <p:spPr bwMode="auto">
          <a:xfrm>
            <a:off x="4733323" y="6547656"/>
            <a:ext cx="42735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400" b="1" dirty="0" smtClean="0">
                <a:solidFill>
                  <a:srgbClr val="10253F"/>
                </a:solidFill>
                <a:latin typeface="Calibri" pitchFamily="34" charset="0"/>
              </a:rPr>
              <a:t>Valore stimato per il 2024 a 1,2 / 1,3 </a:t>
            </a:r>
            <a:r>
              <a:rPr lang="it-IT" altLang="it-IT" sz="1400" b="1" dirty="0" err="1" smtClean="0">
                <a:solidFill>
                  <a:srgbClr val="10253F"/>
                </a:solidFill>
                <a:latin typeface="Calibri" pitchFamily="34" charset="0"/>
              </a:rPr>
              <a:t>mld</a:t>
            </a:r>
            <a:endParaRPr lang="it-IT" altLang="it-IT" sz="1400" b="1" dirty="0" smtClean="0">
              <a:solidFill>
                <a:srgbClr val="10253F"/>
              </a:solidFill>
              <a:latin typeface="Calibri" pitchFamily="34" charset="0"/>
            </a:endParaRPr>
          </a:p>
        </p:txBody>
      </p:sp>
      <p:sp>
        <p:nvSpPr>
          <p:cNvPr id="2" name="Ovale 1"/>
          <p:cNvSpPr/>
          <p:nvPr/>
        </p:nvSpPr>
        <p:spPr>
          <a:xfrm>
            <a:off x="6948264" y="2056845"/>
            <a:ext cx="1008112" cy="770863"/>
          </a:xfrm>
          <a:prstGeom prst="ellipse">
            <a:avLst/>
          </a:prstGeom>
          <a:solidFill>
            <a:schemeClr val="tx2">
              <a:lumMod val="20000"/>
              <a:lumOff val="80000"/>
              <a:alpha val="3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dirty="0" smtClean="0">
                <a:solidFill>
                  <a:srgbClr val="C00000"/>
                </a:solidFill>
              </a:rPr>
              <a:t>2° regione per export</a:t>
            </a:r>
            <a:endParaRPr lang="it-IT" sz="1200" b="1" dirty="0">
              <a:solidFill>
                <a:srgbClr val="C00000"/>
              </a:solidFill>
            </a:endParaRPr>
          </a:p>
        </p:txBody>
      </p:sp>
      <p:sp>
        <p:nvSpPr>
          <p:cNvPr id="19" name="Freccia a destra 18"/>
          <p:cNvSpPr/>
          <p:nvPr/>
        </p:nvSpPr>
        <p:spPr>
          <a:xfrm rot="19351967">
            <a:off x="6985414" y="2893760"/>
            <a:ext cx="518765" cy="275668"/>
          </a:xfrm>
          <a:prstGeom prst="rightArrow">
            <a:avLst/>
          </a:prstGeom>
          <a:solidFill>
            <a:schemeClr val="tx2">
              <a:lumMod val="20000"/>
              <a:lumOff val="80000"/>
              <a:alpha val="3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537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AutoShape 8"/>
          <p:cNvSpPr>
            <a:spLocks noChangeArrowheads="1"/>
          </p:cNvSpPr>
          <p:nvPr/>
        </p:nvSpPr>
        <p:spPr bwMode="auto">
          <a:xfrm>
            <a:off x="0" y="6237312"/>
            <a:ext cx="7308850" cy="620688"/>
          </a:xfrm>
          <a:prstGeom prst="rtTriangle">
            <a:avLst/>
          </a:prstGeom>
          <a:solidFill>
            <a:schemeClr val="tx2">
              <a:lumMod val="60000"/>
              <a:lumOff val="40000"/>
              <a:alpha val="38000"/>
            </a:scheme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it-IT"/>
          </a:p>
        </p:txBody>
      </p:sp>
      <p:sp>
        <p:nvSpPr>
          <p:cNvPr id="16" name="AutoShape 9"/>
          <p:cNvSpPr>
            <a:spLocks noChangeArrowheads="1"/>
          </p:cNvSpPr>
          <p:nvPr/>
        </p:nvSpPr>
        <p:spPr bwMode="auto">
          <a:xfrm rot="-10800000">
            <a:off x="1835150" y="0"/>
            <a:ext cx="7308850" cy="620688"/>
          </a:xfrm>
          <a:prstGeom prst="rtTriangle">
            <a:avLst/>
          </a:prstGeom>
          <a:solidFill>
            <a:schemeClr val="tx2">
              <a:lumMod val="60000"/>
              <a:lumOff val="40000"/>
              <a:alpha val="38000"/>
            </a:scheme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it-IT"/>
          </a:p>
        </p:txBody>
      </p:sp>
      <p:sp>
        <p:nvSpPr>
          <p:cNvPr id="392202" name="Line 10"/>
          <p:cNvSpPr>
            <a:spLocks noChangeShapeType="1"/>
          </p:cNvSpPr>
          <p:nvPr/>
        </p:nvSpPr>
        <p:spPr bwMode="auto">
          <a:xfrm>
            <a:off x="0" y="620688"/>
            <a:ext cx="914400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467544" y="111324"/>
            <a:ext cx="849630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it-IT"/>
            </a:defPPr>
            <a:lvl1pPr algn="ctr">
              <a:spcBef>
                <a:spcPct val="50000"/>
              </a:spcBef>
              <a:defRPr sz="2800" b="1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altLang="it-IT" sz="2200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</a:rPr>
              <a:t>Primi 10 mercati di destinazione delle esportazioni di vino e bevande</a:t>
            </a:r>
          </a:p>
        </p:txBody>
      </p:sp>
      <p:pic>
        <p:nvPicPr>
          <p:cNvPr id="12" name="Immagin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6462856"/>
            <a:ext cx="1080120" cy="350520"/>
          </a:xfrm>
          <a:prstGeom prst="rect">
            <a:avLst/>
          </a:prstGeom>
        </p:spPr>
      </p:pic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107950" y="6610352"/>
            <a:ext cx="3959994" cy="2609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366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81320" dir="2319588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lnSpc>
                <a:spcPct val="120000"/>
              </a:lnSpc>
              <a:buClr>
                <a:schemeClr val="tx1"/>
              </a:buClr>
            </a:pPr>
            <a:r>
              <a:rPr kumimoji="1" lang="it-IT" altLang="it-IT" sz="1000" b="1" dirty="0">
                <a:solidFill>
                  <a:schemeClr val="tx2">
                    <a:lumMod val="50000"/>
                  </a:schemeClr>
                </a:solidFill>
              </a:rPr>
              <a:t>Fonte: CCIAA Firenze, </a:t>
            </a:r>
            <a:r>
              <a:rPr kumimoji="1" lang="it-IT" altLang="it-IT" sz="1000" b="1" dirty="0" smtClean="0">
                <a:solidFill>
                  <a:schemeClr val="tx2">
                    <a:lumMod val="50000"/>
                  </a:schemeClr>
                </a:solidFill>
              </a:rPr>
              <a:t>Istat </a:t>
            </a:r>
            <a:r>
              <a:rPr kumimoji="1" lang="it-IT" altLang="it-IT" sz="1000" b="1" dirty="0" err="1" smtClean="0">
                <a:solidFill>
                  <a:schemeClr val="tx2">
                    <a:lumMod val="50000"/>
                  </a:schemeClr>
                </a:solidFill>
              </a:rPr>
              <a:t>CoeWeb</a:t>
            </a:r>
            <a:endParaRPr kumimoji="1" lang="it-IT" altLang="it-IT" sz="1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483139" y="5223503"/>
            <a:ext cx="83529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Al </a:t>
            </a:r>
            <a:r>
              <a:rPr lang="it-IT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secondo trimestre 2024 </a:t>
            </a:r>
            <a:r>
              <a:rPr lang="it-IT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i primi dieci mercati di destinazione concentrano </a:t>
            </a:r>
            <a:r>
              <a:rPr lang="it-IT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circa l’80% </a:t>
            </a:r>
            <a:r>
              <a:rPr lang="it-IT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dell’export vinicolo </a:t>
            </a:r>
            <a:r>
              <a:rPr lang="it-IT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(e bevande) con </a:t>
            </a:r>
            <a:r>
              <a:rPr lang="it-IT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la prevalenza del mercato statunitense che evidenzia un valore di circa </a:t>
            </a:r>
            <a:r>
              <a:rPr lang="it-IT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220 milioni </a:t>
            </a:r>
            <a:r>
              <a:rPr lang="it-IT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e una quota del </a:t>
            </a:r>
            <a:r>
              <a:rPr lang="it-IT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36%. </a:t>
            </a:r>
            <a:r>
              <a:rPr lang="it-IT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Gli altri mercati di rilevanza sono Germania, Canada, </a:t>
            </a:r>
            <a:r>
              <a:rPr lang="it-IT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Svizzera, Francia </a:t>
            </a:r>
            <a:r>
              <a:rPr lang="it-IT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e Regno </a:t>
            </a:r>
            <a:r>
              <a:rPr lang="it-IT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Unito</a:t>
            </a:r>
            <a:endParaRPr lang="it-IT" dirty="0">
              <a:latin typeface="Calibri" panose="020F0502020204030204" pitchFamily="34" charset="0"/>
              <a:ea typeface="Tahoma" panose="020B060403050404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3139" y="777705"/>
            <a:ext cx="8291224" cy="4367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8083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AutoShape 8"/>
          <p:cNvSpPr>
            <a:spLocks noChangeArrowheads="1"/>
          </p:cNvSpPr>
          <p:nvPr/>
        </p:nvSpPr>
        <p:spPr bwMode="auto">
          <a:xfrm>
            <a:off x="0" y="6237312"/>
            <a:ext cx="7308850" cy="620688"/>
          </a:xfrm>
          <a:prstGeom prst="rtTriangle">
            <a:avLst/>
          </a:prstGeom>
          <a:solidFill>
            <a:schemeClr val="tx2">
              <a:lumMod val="60000"/>
              <a:lumOff val="40000"/>
              <a:alpha val="38000"/>
            </a:scheme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it-IT"/>
          </a:p>
        </p:txBody>
      </p:sp>
      <p:sp>
        <p:nvSpPr>
          <p:cNvPr id="15" name="AutoShape 9"/>
          <p:cNvSpPr>
            <a:spLocks noChangeArrowheads="1"/>
          </p:cNvSpPr>
          <p:nvPr/>
        </p:nvSpPr>
        <p:spPr bwMode="auto">
          <a:xfrm rot="-10800000">
            <a:off x="1835150" y="0"/>
            <a:ext cx="7308850" cy="620688"/>
          </a:xfrm>
          <a:prstGeom prst="rtTriangle">
            <a:avLst/>
          </a:prstGeom>
          <a:solidFill>
            <a:schemeClr val="tx2">
              <a:lumMod val="60000"/>
              <a:lumOff val="40000"/>
              <a:alpha val="38000"/>
            </a:scheme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it-IT"/>
          </a:p>
        </p:txBody>
      </p:sp>
      <p:sp>
        <p:nvSpPr>
          <p:cNvPr id="409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"/>
            <a:ext cx="9144000" cy="620688"/>
          </a:xfrm>
        </p:spPr>
        <p:txBody>
          <a:bodyPr>
            <a:normAutofit/>
          </a:bodyPr>
          <a:lstStyle/>
          <a:p>
            <a:pPr eaLnBrk="1" hangingPunct="1"/>
            <a:r>
              <a:rPr lang="it-IT" altLang="it-IT" sz="2800" b="1" dirty="0" smtClean="0">
                <a:solidFill>
                  <a:schemeClr val="tx1"/>
                </a:solidFill>
                <a:latin typeface="Arial" charset="0"/>
              </a:rPr>
              <a:t>Il settore vinicolo in Toscana</a:t>
            </a:r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0" y="548680"/>
            <a:ext cx="9144000" cy="0"/>
          </a:xfrm>
          <a:prstGeom prst="line">
            <a:avLst/>
          </a:prstGeom>
          <a:noFill/>
          <a:ln w="38100">
            <a:solidFill>
              <a:schemeClr val="tx2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34925" y="6597650"/>
            <a:ext cx="427355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100" b="1" dirty="0">
                <a:solidFill>
                  <a:srgbClr val="10253F"/>
                </a:solidFill>
                <a:latin typeface="Calibri" pitchFamily="34" charset="0"/>
              </a:rPr>
              <a:t>Fonte: elaborazioni su </a:t>
            </a:r>
            <a:r>
              <a:rPr lang="it-IT" altLang="it-IT" sz="1100" b="1" dirty="0" smtClean="0">
                <a:solidFill>
                  <a:srgbClr val="10253F"/>
                </a:solidFill>
                <a:latin typeface="Calibri" pitchFamily="34" charset="0"/>
              </a:rPr>
              <a:t>dati MIPAF</a:t>
            </a: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899592" y="548680"/>
            <a:ext cx="7200800" cy="4856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 sz="2000" b="1" i="1" kern="0" dirty="0" smtClean="0">
                <a:solidFill>
                  <a:schemeClr val="tx1"/>
                </a:solidFill>
                <a:latin typeface="Arial" charset="0"/>
              </a:rPr>
              <a:t>52 denominazioni DOP; 6 denominazioni IGP</a:t>
            </a: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713" y="1124744"/>
            <a:ext cx="8982783" cy="5279176"/>
          </a:xfrm>
          <a:prstGeom prst="rect">
            <a:avLst/>
          </a:prstGeom>
        </p:spPr>
      </p:pic>
      <p:pic>
        <p:nvPicPr>
          <p:cNvPr id="10" name="Immagin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66995" y="6411495"/>
            <a:ext cx="1152241" cy="372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0366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074" y="601172"/>
            <a:ext cx="8598651" cy="6136759"/>
          </a:xfrm>
          <a:prstGeom prst="rect">
            <a:avLst/>
          </a:prstGeom>
        </p:spPr>
      </p:pic>
      <p:sp>
        <p:nvSpPr>
          <p:cNvPr id="13" name="AutoShape 8"/>
          <p:cNvSpPr>
            <a:spLocks noChangeArrowheads="1"/>
          </p:cNvSpPr>
          <p:nvPr/>
        </p:nvSpPr>
        <p:spPr bwMode="auto">
          <a:xfrm>
            <a:off x="0" y="6237312"/>
            <a:ext cx="7308850" cy="620688"/>
          </a:xfrm>
          <a:prstGeom prst="rtTriangle">
            <a:avLst/>
          </a:prstGeom>
          <a:solidFill>
            <a:schemeClr val="tx2">
              <a:lumMod val="60000"/>
              <a:lumOff val="40000"/>
              <a:alpha val="38000"/>
            </a:scheme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it-IT"/>
          </a:p>
        </p:txBody>
      </p:sp>
      <p:sp>
        <p:nvSpPr>
          <p:cNvPr id="15" name="AutoShape 9"/>
          <p:cNvSpPr>
            <a:spLocks noChangeArrowheads="1"/>
          </p:cNvSpPr>
          <p:nvPr/>
        </p:nvSpPr>
        <p:spPr bwMode="auto">
          <a:xfrm rot="-10800000">
            <a:off x="1835150" y="0"/>
            <a:ext cx="7308850" cy="620688"/>
          </a:xfrm>
          <a:prstGeom prst="rtTriangle">
            <a:avLst/>
          </a:prstGeom>
          <a:solidFill>
            <a:schemeClr val="tx2">
              <a:lumMod val="60000"/>
              <a:lumOff val="40000"/>
              <a:alpha val="38000"/>
            </a:scheme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it-IT"/>
          </a:p>
        </p:txBody>
      </p:sp>
      <p:sp>
        <p:nvSpPr>
          <p:cNvPr id="409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"/>
            <a:ext cx="9144000" cy="620688"/>
          </a:xfrm>
        </p:spPr>
        <p:txBody>
          <a:bodyPr>
            <a:normAutofit/>
          </a:bodyPr>
          <a:lstStyle/>
          <a:p>
            <a:pPr eaLnBrk="1" hangingPunct="1"/>
            <a:r>
              <a:rPr lang="it-IT" altLang="it-IT" sz="2000" b="1" dirty="0" smtClean="0">
                <a:solidFill>
                  <a:schemeClr val="tx1"/>
                </a:solidFill>
                <a:latin typeface="Arial" charset="0"/>
              </a:rPr>
              <a:t>Il vino sfuso</a:t>
            </a:r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0" y="620688"/>
            <a:ext cx="9144000" cy="0"/>
          </a:xfrm>
          <a:prstGeom prst="line">
            <a:avLst/>
          </a:prstGeom>
          <a:noFill/>
          <a:ln w="38100">
            <a:solidFill>
              <a:schemeClr val="tx2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34925" y="6597650"/>
            <a:ext cx="427355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100" b="1" dirty="0">
                <a:solidFill>
                  <a:srgbClr val="10253F"/>
                </a:solidFill>
                <a:latin typeface="Calibri" pitchFamily="34" charset="0"/>
              </a:rPr>
              <a:t>Fonte: Rapporto </a:t>
            </a:r>
            <a:r>
              <a:rPr lang="it-IT" altLang="it-IT" sz="1100" b="1" dirty="0" err="1">
                <a:solidFill>
                  <a:srgbClr val="10253F"/>
                </a:solidFill>
                <a:latin typeface="Calibri" pitchFamily="34" charset="0"/>
              </a:rPr>
              <a:t>Ismea</a:t>
            </a:r>
            <a:r>
              <a:rPr lang="it-IT" altLang="it-IT" sz="1100" b="1" dirty="0">
                <a:solidFill>
                  <a:srgbClr val="10253F"/>
                </a:solidFill>
                <a:latin typeface="Calibri" pitchFamily="34" charset="0"/>
              </a:rPr>
              <a:t> </a:t>
            </a:r>
            <a:r>
              <a:rPr lang="it-IT" altLang="it-IT" sz="1100" b="1" dirty="0" err="1">
                <a:solidFill>
                  <a:srgbClr val="10253F"/>
                </a:solidFill>
                <a:latin typeface="Calibri" pitchFamily="34" charset="0"/>
              </a:rPr>
              <a:t>Qualivita</a:t>
            </a:r>
            <a:r>
              <a:rPr lang="it-IT" altLang="it-IT" sz="1100" b="1" dirty="0">
                <a:solidFill>
                  <a:srgbClr val="10253F"/>
                </a:solidFill>
                <a:latin typeface="Calibri" pitchFamily="34" charset="0"/>
              </a:rPr>
              <a:t> </a:t>
            </a:r>
            <a:r>
              <a:rPr lang="it-IT" altLang="it-IT" sz="1100" b="1" dirty="0" smtClean="0">
                <a:solidFill>
                  <a:srgbClr val="10253F"/>
                </a:solidFill>
                <a:latin typeface="Calibri" pitchFamily="34" charset="0"/>
              </a:rPr>
              <a:t>2024</a:t>
            </a:r>
          </a:p>
        </p:txBody>
      </p:sp>
      <p:pic>
        <p:nvPicPr>
          <p:cNvPr id="14" name="Immagin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84368" y="6378400"/>
            <a:ext cx="1152241" cy="372309"/>
          </a:xfrm>
          <a:prstGeom prst="rect">
            <a:avLst/>
          </a:prstGeom>
        </p:spPr>
      </p:pic>
      <p:sp>
        <p:nvSpPr>
          <p:cNvPr id="18" name="Ovale 17"/>
          <p:cNvSpPr/>
          <p:nvPr/>
        </p:nvSpPr>
        <p:spPr>
          <a:xfrm>
            <a:off x="620139" y="5560652"/>
            <a:ext cx="1656184" cy="807566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Ovale 15"/>
          <p:cNvSpPr/>
          <p:nvPr/>
        </p:nvSpPr>
        <p:spPr>
          <a:xfrm>
            <a:off x="2067724" y="5610646"/>
            <a:ext cx="1656184" cy="807566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Ovale 19"/>
          <p:cNvSpPr/>
          <p:nvPr/>
        </p:nvSpPr>
        <p:spPr>
          <a:xfrm>
            <a:off x="3515308" y="5567187"/>
            <a:ext cx="1656184" cy="807566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4657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ruttura predefinit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FF66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FF6600"/>
        </a:hlink>
        <a:folHlink>
          <a:srgbClr val="FF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3399"/>
        </a:hlink>
        <a:folHlink>
          <a:srgbClr val="FF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FF00"/>
        </a:hlink>
        <a:folHlink>
          <a:srgbClr val="FF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3399"/>
        </a:hlink>
        <a:folHlink>
          <a:srgbClr val="00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26934</TotalTime>
  <Words>788</Words>
  <Application>Microsoft Office PowerPoint</Application>
  <PresentationFormat>Presentazione su schermo (4:3)</PresentationFormat>
  <Paragraphs>118</Paragraphs>
  <Slides>13</Slides>
  <Notes>12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8" baseType="lpstr">
      <vt:lpstr>Arial</vt:lpstr>
      <vt:lpstr>Calibri</vt:lpstr>
      <vt:lpstr>Tahoma</vt:lpstr>
      <vt:lpstr>Times New Roman</vt:lpstr>
      <vt:lpstr>Struttura predefinita</vt:lpstr>
      <vt:lpstr>Presentazione standard di PowerPoint</vt:lpstr>
      <vt:lpstr>Presentazione standard di PowerPoint</vt:lpstr>
      <vt:lpstr>Toscana: caratteristiche delle imprese agricole</vt:lpstr>
      <vt:lpstr>I giovani nelle imprese agricole</vt:lpstr>
      <vt:lpstr>Produzione di vino e mosto in Italia (migliaia di ettolitri)</vt:lpstr>
      <vt:lpstr>Regioni in base all’export del settore vinicolo al secondo trimestre 2024</vt:lpstr>
      <vt:lpstr>Presentazione standard di PowerPoint</vt:lpstr>
      <vt:lpstr>Il settore vinicolo in Toscana</vt:lpstr>
      <vt:lpstr>Il vino sfuso</vt:lpstr>
      <vt:lpstr>I prodotti DOP e IGP in Toscana: sintesi</vt:lpstr>
      <vt:lpstr>Maturita’ digitale tra agricoltura ed enoturismo</vt:lpstr>
      <vt:lpstr>Agriturismo in Toscana</vt:lpstr>
      <vt:lpstr>Presentazione standard di PowerPoint</vt:lpstr>
    </vt:vector>
  </TitlesOfParts>
  <Company>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User</dc:creator>
  <cp:lastModifiedBy>Silvio Calandi</cp:lastModifiedBy>
  <cp:revision>2247</cp:revision>
  <cp:lastPrinted>2024-12-06T11:32:05Z</cp:lastPrinted>
  <dcterms:created xsi:type="dcterms:W3CDTF">2007-06-04T13:36:10Z</dcterms:created>
  <dcterms:modified xsi:type="dcterms:W3CDTF">2024-12-09T14:38:31Z</dcterms:modified>
</cp:coreProperties>
</file>