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8" r:id="rId2"/>
    <p:sldId id="306" r:id="rId3"/>
    <p:sldId id="310" r:id="rId4"/>
    <p:sldId id="308" r:id="rId5"/>
    <p:sldId id="309" r:id="rId6"/>
    <p:sldId id="295" r:id="rId7"/>
    <p:sldId id="304" r:id="rId8"/>
    <p:sldId id="305" r:id="rId9"/>
    <p:sldId id="296" r:id="rId10"/>
    <p:sldId id="312" r:id="rId11"/>
    <p:sldId id="311" r:id="rId12"/>
    <p:sldId id="298" r:id="rId13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800000"/>
    <a:srgbClr val="003399"/>
    <a:srgbClr val="0000CC"/>
    <a:srgbClr val="000099"/>
    <a:srgbClr val="99CC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6" autoAdjust="0"/>
    <p:restoredTop sz="94247" autoAdjust="0"/>
  </p:normalViewPr>
  <p:slideViewPr>
    <p:cSldViewPr>
      <p:cViewPr varScale="1">
        <p:scale>
          <a:sx n="81" d="100"/>
          <a:sy n="81" d="100"/>
        </p:scale>
        <p:origin x="-97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46" y="-8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BF6A714-0CEA-43CD-9619-066686320844}" type="datetimeFigureOut">
              <a:rPr lang="it-IT"/>
              <a:pPr>
                <a:defRPr/>
              </a:pPr>
              <a:t>25/10/2017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81B45D8-7002-410C-8237-4756D2D9EC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1648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defTabSz="948303">
              <a:defRPr sz="13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3438"/>
            <a:ext cx="30749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27" tIns="47413" rIns="94827" bIns="47413" numCol="1" anchor="b" anchorCtr="0" compatLnSpc="1">
            <a:prstTxWarp prst="textNoShape">
              <a:avLst/>
            </a:prstTxWarp>
          </a:bodyPr>
          <a:lstStyle>
            <a:lvl1pPr algn="r" defTabSz="948303">
              <a:defRPr sz="1300"/>
            </a:lvl1pPr>
          </a:lstStyle>
          <a:p>
            <a:pPr>
              <a:defRPr/>
            </a:pPr>
            <a:fld id="{A477D610-05B6-450C-BDA4-4707EB8FCD1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38532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1050" indent="-298450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17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43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66938" indent="-238125" defTabSz="946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41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13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385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5738" indent="-238125" defTabSz="9461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90422CB-D45B-46AB-AC2A-9E7EF8594A14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2</a:t>
            </a:fld>
            <a:endParaRPr lang="it-IT" altLang="it-IT" sz="13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2663" y="788988"/>
            <a:ext cx="5135562" cy="3852862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</p:spPr>
        <p:txBody>
          <a:bodyPr/>
          <a:lstStyle/>
          <a:p>
            <a:pPr eaLnBrk="1" hangingPunct="1">
              <a:defRPr/>
            </a:pPr>
            <a:endParaRPr lang="it-IT" altLang="it-IT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E68222-81B3-4CAF-A239-E8A383ADE31A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11</a:t>
            </a:fld>
            <a:endParaRPr lang="it-IT" altLang="it-IT" sz="13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31D4778-5C1A-4134-8D30-1194E15DA6F9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12</a:t>
            </a:fld>
            <a:endParaRPr lang="it-IT" altLang="it-IT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3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4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79EB7D-A340-4BAA-8E14-EA994E8AC5F7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5</a:t>
            </a:fld>
            <a:endParaRPr lang="it-IT" altLang="it-IT" sz="13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291FAF-514D-4E5B-A45B-7B15289761E8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6</a:t>
            </a:fld>
            <a:endParaRPr lang="it-IT" altLang="it-IT" sz="130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7A2674D-2A9F-4210-BFA9-E05CE645C36E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7</a:t>
            </a:fld>
            <a:endParaRPr lang="it-IT" altLang="it-IT" sz="13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04E4F1-384A-4364-9D77-6E0A118C0590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8</a:t>
            </a:fld>
            <a:endParaRPr lang="it-IT" altLang="it-IT" sz="130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15AA90-048B-4BC4-8C9C-AA55B6407C75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9</a:t>
            </a:fld>
            <a:endParaRPr lang="it-IT" altLang="it-IT" sz="13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82638" indent="-300038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2049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875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170113" indent="-239713" defTabSz="9477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6273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845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5417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98913" indent="-239713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15AA90-048B-4BC4-8C9C-AA55B6407C75}" type="slidenum">
              <a:rPr lang="it-IT" altLang="it-IT" sz="1300" smtClean="0"/>
              <a:pPr eaLnBrk="1" hangingPunct="1">
                <a:spcBef>
                  <a:spcPct val="0"/>
                </a:spcBef>
              </a:pPr>
              <a:t>10</a:t>
            </a:fld>
            <a:endParaRPr lang="it-IT" altLang="it-IT" sz="13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1075" y="787400"/>
            <a:ext cx="5138738" cy="3854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8850" y="4878388"/>
            <a:ext cx="5183188" cy="4564062"/>
          </a:xfrm>
          <a:noFill/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083E1-D240-4A27-92C8-41E5D8A267B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280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C13E5-A494-4856-8C9A-DCCEB99E4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701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376C-CD0F-4ECC-BC5E-3C87D2E076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8666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BEC5-06AA-474E-BFA6-5EEFB5620BA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835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D2856-827D-4611-A262-8842FC3E4F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966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EC2BC-FE42-46C4-91A7-A43A4D1721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08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48542-C2F9-4A10-95FF-F1D13649DB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199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CA7C2-7314-4FF3-B82D-D0427144F2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0900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531B0-99BE-439F-9A95-E2F594A5E4D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9327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36B1F-40EB-4FBD-BC1A-C6C2EC4C4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7454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4E39F-FF92-4B75-A426-993AB880B99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523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rgbClr val="FFFFFF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733920-3460-4F7E-A5D5-557223D43C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emf"/><Relationship Id="rId5" Type="http://schemas.openxmlformats.org/officeDocument/2006/relationships/image" Target="../media/image17.e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e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2060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66788"/>
            <a:ext cx="7920038" cy="1439862"/>
          </a:xfrm>
        </p:spPr>
        <p:txBody>
          <a:bodyPr/>
          <a:lstStyle/>
          <a:p>
            <a:pPr eaLnBrk="1" hangingPunct="1"/>
            <a:r>
              <a:rPr lang="it-IT" altLang="it-IT" sz="3600" b="1" dirty="0" smtClean="0">
                <a:solidFill>
                  <a:srgbClr val="FFFFFF"/>
                </a:solidFill>
                <a:latin typeface="Arial" charset="0"/>
              </a:rPr>
              <a:t>Osservatorio sulle imprese femminili in provincia di Firenze  -  primo semestre 2017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967288"/>
            <a:ext cx="240982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863" y="4508500"/>
            <a:ext cx="1246187" cy="127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2916238" y="6165850"/>
            <a:ext cx="3816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statistica@fi.camcom.it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err="1" smtClean="0">
                <a:solidFill>
                  <a:schemeClr val="tx1"/>
                </a:solidFill>
                <a:latin typeface="Arial" charset="0"/>
              </a:rPr>
              <a:t>Pmi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e start-up innovative</a:t>
            </a:r>
            <a:endParaRPr lang="it-IT" altLang="it-IT" sz="28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12295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12298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299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asellaDiTesto 1"/>
          <p:cNvSpPr txBox="1"/>
          <p:nvPr/>
        </p:nvSpPr>
        <p:spPr>
          <a:xfrm>
            <a:off x="77722" y="76517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Ottobre 2017 sono 661 le </a:t>
            </a:r>
            <a:r>
              <a:rPr lang="it-IT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pmi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innovative iscritte al Registro delle Imprese; di queste le imprese femminili accertate sono 56 (8,5%). Il 59% delle imprese femminili opera nei servizi, il 34% nell’industria e il 7%  nel commercio.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168256"/>
            <a:ext cx="5761186" cy="345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CasellaDiTesto 15"/>
          <p:cNvSpPr txBox="1"/>
          <p:nvPr/>
        </p:nvSpPr>
        <p:spPr>
          <a:xfrm>
            <a:off x="77524" y="3534107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600" b="1" smtClean="0">
                <a:latin typeface="Arial" panose="020B0604020202020204" pitchFamily="34" charset="0"/>
                <a:cs typeface="Arial" panose="020B0604020202020204" pitchFamily="34" charset="0"/>
              </a:rPr>
              <a:t>Ottobre 2017 sono </a:t>
            </a: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8.000 le start-up innovative iscritte al Registro delle Imprese; di queste le imprese femminili accertate sono 1.062 (13,3%). Il 77% delle imprese femminili opera nei servizi, il 17% nell’industria e il 5%  nel commercio.  Le start-up toscane sono 358, delle quali 40 (11,2%) femminili, distribuite settorialmente in maniera sostanzialmente analoga al contesto nazionale.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303" y="4001670"/>
            <a:ext cx="5324978" cy="33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9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La componente femminile nel mercato del lavoro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6152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6154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55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 Box 48"/>
          <p:cNvSpPr txBox="1">
            <a:spLocks noChangeArrowheads="1"/>
          </p:cNvSpPr>
          <p:nvPr/>
        </p:nvSpPr>
        <p:spPr bwMode="auto">
          <a:xfrm>
            <a:off x="26849" y="3902061"/>
            <a:ext cx="9070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I dati provinciali 2016 ad oggi disponibili a livello provinciale vedono la </a:t>
            </a:r>
            <a:r>
              <a:rPr lang="it-IT" altLang="it-IT" sz="1400" b="1" dirty="0">
                <a:latin typeface="Arial" charset="0"/>
              </a:rPr>
              <a:t>presenza femminile all’interno del mercato del lavoro locale </a:t>
            </a:r>
            <a:r>
              <a:rPr lang="it-IT" altLang="it-IT" sz="1400" b="1" dirty="0" smtClean="0">
                <a:latin typeface="Arial" charset="0"/>
              </a:rPr>
              <a:t>in calo, con un numero di occupate in discesa da 204 a 196 unità.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227981" y="765175"/>
            <a:ext cx="8736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L’89% delle imprese femminili ha un numero di addetti compreso tra 1 e 5, rispetto all’85% delle altre.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90" y="1037435"/>
            <a:ext cx="8107121" cy="281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25282"/>
            <a:ext cx="8960296" cy="2003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52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Le cariche femminili</a:t>
            </a:r>
          </a:p>
        </p:txBody>
      </p:sp>
      <p:sp>
        <p:nvSpPr>
          <p:cNvPr id="13315" name="Rectangle 22"/>
          <p:cNvSpPr>
            <a:spLocks noChangeArrowheads="1"/>
          </p:cNvSpPr>
          <p:nvPr/>
        </p:nvSpPr>
        <p:spPr bwMode="auto">
          <a:xfrm>
            <a:off x="5292080" y="983270"/>
            <a:ext cx="362392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latin typeface="Arial" charset="0"/>
              </a:rPr>
              <a:t>A </a:t>
            </a:r>
            <a:r>
              <a:rPr lang="it-IT" altLang="it-IT" sz="1600" b="1" dirty="0" smtClean="0">
                <a:latin typeface="Arial" charset="0"/>
              </a:rPr>
              <a:t>metà del 2017, all’interno della città metropolitana fiorentina, l’insieme delle </a:t>
            </a:r>
            <a:r>
              <a:rPr lang="it-IT" altLang="it-IT" sz="1600" b="1" dirty="0">
                <a:latin typeface="Arial" charset="0"/>
              </a:rPr>
              <a:t>cariche e qualifiche </a:t>
            </a:r>
            <a:r>
              <a:rPr lang="it-IT" altLang="it-IT" sz="1600" b="1" dirty="0" smtClean="0">
                <a:latin typeface="Arial" charset="0"/>
              </a:rPr>
              <a:t>appartenenti al genere femminile pesano per il 27,1%. 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264275" y="5430254"/>
            <a:ext cx="28797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200" b="1" dirty="0" err="1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</a:t>
            </a:r>
            <a:endParaRPr lang="it-IT" altLang="it-IT" sz="1200" b="1" dirty="0" smtClean="0">
              <a:solidFill>
                <a:schemeClr val="tx2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it-IT" altLang="it-IT" sz="1200" b="1" dirty="0" smtClean="0">
              <a:solidFill>
                <a:schemeClr val="tx2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U.O. STATISTICA E STUDI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055 23.92.218 – 219</a:t>
            </a:r>
          </a:p>
          <a:p>
            <a:pPr algn="ctr" eaLnBrk="1" hangingPunct="1">
              <a:defRPr/>
            </a:pPr>
            <a:r>
              <a:rPr lang="it-IT" altLang="it-IT" sz="1200" b="1" dirty="0" smtClean="0">
                <a:solidFill>
                  <a:schemeClr val="tx2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statistica@fi.camcom.it</a:t>
            </a:r>
          </a:p>
        </p:txBody>
      </p:sp>
      <p:sp>
        <p:nvSpPr>
          <p:cNvPr id="76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77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9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13320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13324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325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AutoShape 12"/>
          <p:cNvSpPr>
            <a:spLocks noChangeAspect="1" noChangeArrowheads="1"/>
          </p:cNvSpPr>
          <p:nvPr/>
        </p:nvSpPr>
        <p:spPr bwMode="auto">
          <a:xfrm>
            <a:off x="155575" y="3043238"/>
            <a:ext cx="5499100" cy="333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61306" y="5399645"/>
            <a:ext cx="6382902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latin typeface="Arial" charset="0"/>
              </a:rPr>
              <a:t>Rispetto alla popolazione residente nei 44 comuni dell’area metropolitana fiorentina al 1/1/2017, emerge un tasso di partecipazione delle donne (</a:t>
            </a:r>
            <a:r>
              <a:rPr lang="it-IT" altLang="it-IT" sz="1400" b="1" i="1" dirty="0" smtClean="0">
                <a:latin typeface="Arial" charset="0"/>
              </a:rPr>
              <a:t>rapporto tra coloro che hanno almeno una carica in un’impresa registrata e corrispettivo totale dei residenti con più di 18 anni</a:t>
            </a:r>
            <a:r>
              <a:rPr lang="it-IT" altLang="it-IT" sz="1600" b="1" dirty="0" smtClean="0">
                <a:latin typeface="Arial" charset="0"/>
              </a:rPr>
              <a:t>) che si attesta al 10,9%, a fronte del 31,4% degli uomini.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" y="889199"/>
            <a:ext cx="5169672" cy="178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59" y="2684247"/>
            <a:ext cx="8662987" cy="275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Connettore 2 13"/>
          <p:cNvCxnSpPr>
            <a:stCxn id="2" idx="4"/>
          </p:cNvCxnSpPr>
          <p:nvPr/>
        </p:nvCxnSpPr>
        <p:spPr>
          <a:xfrm flipH="1">
            <a:off x="4445621" y="2276872"/>
            <a:ext cx="13192" cy="1309572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e 1"/>
          <p:cNvSpPr/>
          <p:nvPr/>
        </p:nvSpPr>
        <p:spPr>
          <a:xfrm>
            <a:off x="1608776" y="981075"/>
            <a:ext cx="5700074" cy="1295797"/>
          </a:xfrm>
          <a:prstGeom prst="ellipse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presenza femminile all’interno delle imprese è rilevata tramite il numero di:</a:t>
            </a:r>
          </a:p>
        </p:txBody>
      </p:sp>
      <p:cxnSp>
        <p:nvCxnSpPr>
          <p:cNvPr id="4" name="Connettore 2 3"/>
          <p:cNvCxnSpPr/>
          <p:nvPr/>
        </p:nvCxnSpPr>
        <p:spPr>
          <a:xfrm>
            <a:off x="6615858" y="2077128"/>
            <a:ext cx="960438" cy="1612900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1998426" y="2077128"/>
            <a:ext cx="409575" cy="1624013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/>
          <p:cNvSpPr/>
          <p:nvPr/>
        </p:nvSpPr>
        <p:spPr>
          <a:xfrm>
            <a:off x="156491" y="2805801"/>
            <a:ext cx="2779713" cy="939800"/>
          </a:xfrm>
          <a:prstGeom prst="ellipse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Imprese a maggioranza femminile</a:t>
            </a:r>
            <a:endParaRPr lang="it-IT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le 18"/>
          <p:cNvSpPr/>
          <p:nvPr/>
        </p:nvSpPr>
        <p:spPr>
          <a:xfrm>
            <a:off x="2969428" y="2808438"/>
            <a:ext cx="3095625" cy="938213"/>
          </a:xfrm>
          <a:prstGeom prst="ellipse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Donne che hanno almeno una carica</a:t>
            </a:r>
          </a:p>
        </p:txBody>
      </p:sp>
      <p:sp>
        <p:nvSpPr>
          <p:cNvPr id="20" name="Ovale 19"/>
          <p:cNvSpPr/>
          <p:nvPr/>
        </p:nvSpPr>
        <p:spPr>
          <a:xfrm>
            <a:off x="6086746" y="2762928"/>
            <a:ext cx="2808287" cy="938213"/>
          </a:xfrm>
          <a:prstGeom prst="ellipse">
            <a:avLst/>
          </a:prstGeom>
          <a:solidFill>
            <a:srgbClr val="FF99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Insieme delle cariche ricoperte da donne</a:t>
            </a:r>
          </a:p>
        </p:txBody>
      </p:sp>
      <p:sp>
        <p:nvSpPr>
          <p:cNvPr id="25" name="Freccia in giù 24"/>
          <p:cNvSpPr/>
          <p:nvPr/>
        </p:nvSpPr>
        <p:spPr>
          <a:xfrm>
            <a:off x="3704735" y="3952719"/>
            <a:ext cx="387350" cy="900113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4" name="Freccia in giù 33"/>
          <p:cNvSpPr/>
          <p:nvPr/>
        </p:nvSpPr>
        <p:spPr>
          <a:xfrm>
            <a:off x="4925523" y="3955796"/>
            <a:ext cx="387350" cy="887413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088" name="CasellaDiTesto 25"/>
          <p:cNvSpPr txBox="1">
            <a:spLocks noChangeArrowheads="1"/>
          </p:cNvSpPr>
          <p:nvPr/>
        </p:nvSpPr>
        <p:spPr bwMode="auto">
          <a:xfrm>
            <a:off x="266700" y="368503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89" name="CasellaDiTesto 25"/>
          <p:cNvSpPr txBox="1">
            <a:spLocks noChangeArrowheads="1"/>
          </p:cNvSpPr>
          <p:nvPr/>
        </p:nvSpPr>
        <p:spPr bwMode="auto">
          <a:xfrm>
            <a:off x="1535113" y="3685039"/>
            <a:ext cx="1262062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0" name="CasellaDiTesto 25"/>
          <p:cNvSpPr txBox="1">
            <a:spLocks noChangeArrowheads="1"/>
          </p:cNvSpPr>
          <p:nvPr/>
        </p:nvSpPr>
        <p:spPr bwMode="auto">
          <a:xfrm>
            <a:off x="6138863" y="368503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1" name="CasellaDiTesto 25"/>
          <p:cNvSpPr txBox="1">
            <a:spLocks noChangeArrowheads="1"/>
          </p:cNvSpPr>
          <p:nvPr/>
        </p:nvSpPr>
        <p:spPr bwMode="auto">
          <a:xfrm>
            <a:off x="7308850" y="3685039"/>
            <a:ext cx="1262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3092" name="CasellaDiTesto 25"/>
          <p:cNvSpPr txBox="1">
            <a:spLocks noChangeArrowheads="1"/>
          </p:cNvSpPr>
          <p:nvPr/>
        </p:nvSpPr>
        <p:spPr bwMode="auto">
          <a:xfrm>
            <a:off x="3260725" y="3685039"/>
            <a:ext cx="1181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>
                <a:latin typeface="Tahoma" pitchFamily="34" charset="0"/>
                <a:cs typeface="Tahoma" pitchFamily="34" charset="0"/>
              </a:rPr>
              <a:t>Iscritte</a:t>
            </a:r>
          </a:p>
        </p:txBody>
      </p:sp>
      <p:sp>
        <p:nvSpPr>
          <p:cNvPr id="3093" name="CasellaDiTesto 25"/>
          <p:cNvSpPr txBox="1">
            <a:spLocks noChangeArrowheads="1"/>
          </p:cNvSpPr>
          <p:nvPr/>
        </p:nvSpPr>
        <p:spPr bwMode="auto">
          <a:xfrm>
            <a:off x="4427538" y="3703893"/>
            <a:ext cx="1262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di cui attive</a:t>
            </a:r>
          </a:p>
        </p:txBody>
      </p:sp>
      <p:sp>
        <p:nvSpPr>
          <p:cNvPr id="40" name="Freccia in giù 39"/>
          <p:cNvSpPr/>
          <p:nvPr/>
        </p:nvSpPr>
        <p:spPr>
          <a:xfrm>
            <a:off x="6592888" y="3960559"/>
            <a:ext cx="387350" cy="882650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7845033" y="3965321"/>
            <a:ext cx="387350" cy="877888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0" y="188913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it-IT" altLang="it-IT" sz="2400" b="1" kern="0" dirty="0" smtClean="0">
                <a:solidFill>
                  <a:schemeClr val="tx1"/>
                </a:solidFill>
                <a:latin typeface="Arial" charset="0"/>
              </a:rPr>
              <a:t>L’imprenditoria femminile all’interno del Registro Imprese</a:t>
            </a:r>
            <a:endParaRPr lang="it-IT" altLang="it-IT" sz="2800" b="1" kern="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0" name="CasellaDiTesto 25"/>
          <p:cNvSpPr txBox="1">
            <a:spLocks noChangeArrowheads="1"/>
          </p:cNvSpPr>
          <p:nvPr/>
        </p:nvSpPr>
        <p:spPr bwMode="auto">
          <a:xfrm>
            <a:off x="1655910" y="4805460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20.306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21,8%)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CasellaDiTesto 37"/>
          <p:cNvSpPr txBox="1">
            <a:spLocks noChangeArrowheads="1"/>
          </p:cNvSpPr>
          <p:nvPr/>
        </p:nvSpPr>
        <p:spPr bwMode="auto">
          <a:xfrm>
            <a:off x="3344218" y="480545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49.536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28,1%)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CasellaDiTesto 25"/>
          <p:cNvSpPr txBox="1">
            <a:spLocks noChangeArrowheads="1"/>
          </p:cNvSpPr>
          <p:nvPr/>
        </p:nvSpPr>
        <p:spPr bwMode="auto">
          <a:xfrm>
            <a:off x="393995" y="4800609"/>
            <a:ext cx="10080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23.246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21,1%)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CasellaDiTesto 37"/>
          <p:cNvSpPr txBox="1">
            <a:spLocks noChangeArrowheads="1"/>
          </p:cNvSpPr>
          <p:nvPr/>
        </p:nvSpPr>
        <p:spPr bwMode="auto">
          <a:xfrm>
            <a:off x="4579967" y="4800609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41.316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28,3%)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6" name="CasellaDiTesto 37"/>
          <p:cNvSpPr txBox="1">
            <a:spLocks noChangeArrowheads="1"/>
          </p:cNvSpPr>
          <p:nvPr/>
        </p:nvSpPr>
        <p:spPr bwMode="auto">
          <a:xfrm>
            <a:off x="7507884" y="4765118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61.704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27,1%)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CasellaDiTesto 37"/>
          <p:cNvSpPr txBox="1">
            <a:spLocks noChangeArrowheads="1"/>
          </p:cNvSpPr>
          <p:nvPr/>
        </p:nvSpPr>
        <p:spPr bwMode="auto">
          <a:xfrm>
            <a:off x="6279553" y="4782435"/>
            <a:ext cx="11096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76.287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>
                <a:latin typeface="Tahoma" pitchFamily="34" charset="0"/>
                <a:cs typeface="Tahoma" pitchFamily="34" charset="0"/>
              </a:rPr>
              <a:t>(</a:t>
            </a:r>
            <a:r>
              <a:rPr lang="it-IT" altLang="it-IT" sz="1400" b="1" dirty="0" smtClean="0">
                <a:latin typeface="Tahoma" pitchFamily="34" charset="0"/>
                <a:cs typeface="Tahoma" pitchFamily="34" charset="0"/>
              </a:rPr>
              <a:t>26,9%)</a:t>
            </a:r>
            <a:endParaRPr lang="it-IT" altLang="it-IT" sz="1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86" y="5373524"/>
            <a:ext cx="8534400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39" name="Picture 14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1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" name="Freccia in giù 42"/>
          <p:cNvSpPr/>
          <p:nvPr/>
        </p:nvSpPr>
        <p:spPr>
          <a:xfrm>
            <a:off x="1972469" y="3933131"/>
            <a:ext cx="387350" cy="900113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663575" y="3933565"/>
            <a:ext cx="387350" cy="900113"/>
          </a:xfrm>
          <a:prstGeom prst="downArrow">
            <a:avLst/>
          </a:prstGeom>
          <a:solidFill>
            <a:schemeClr val="accent2">
              <a:lumMod val="50000"/>
            </a:schemeClr>
          </a:solidFill>
          <a:ln>
            <a:solidFill>
              <a:srgbClr val="A50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smtClean="0">
                <a:solidFill>
                  <a:schemeClr val="tx1"/>
                </a:solidFill>
                <a:latin typeface="Arial" charset="0"/>
              </a:rPr>
              <a:t>Dinamica delle imprese femminili in Italia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grpSp>
        <p:nvGrpSpPr>
          <p:cNvPr id="4103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4105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6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9" y="822425"/>
            <a:ext cx="7607151" cy="2867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81086" y="3627510"/>
            <a:ext cx="8784976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1600" b="1" dirty="0">
                <a:latin typeface="Arial" charset="0"/>
              </a:rPr>
              <a:t>A Giugno 2017 le imprese femminili censite dal Registro delle Imprese di Firenze sono 23.246 (il 21,1% delle 109.919 imprese registrate </a:t>
            </a:r>
            <a:r>
              <a:rPr lang="it-IT" altLang="it-IT" sz="1600" b="1" dirty="0" smtClean="0">
                <a:latin typeface="Arial" charset="0"/>
              </a:rPr>
              <a:t>all’interno della città metropolitana di </a:t>
            </a:r>
            <a:r>
              <a:rPr lang="it-IT" altLang="it-IT" sz="1600" b="1" dirty="0">
                <a:latin typeface="Arial" charset="0"/>
              </a:rPr>
              <a:t>Firenze). Il peso dell’imprenditoria femminile attiva (20.306, 87,4 di tutte le imprese femminili) è lievemente maggiore (21,8</a:t>
            </a:r>
            <a:r>
              <a:rPr lang="it-IT" altLang="it-IT" sz="1600" b="1" dirty="0" smtClean="0">
                <a:latin typeface="Arial" charset="0"/>
              </a:rPr>
              <a:t>%).</a:t>
            </a:r>
          </a:p>
          <a:p>
            <a:pPr algn="just"/>
            <a:endParaRPr lang="it-IT" altLang="it-IT" sz="500" b="1" dirty="0">
              <a:latin typeface="Arial" charset="0"/>
            </a:endParaRPr>
          </a:p>
          <a:p>
            <a:pPr algn="just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 consolida quindi sopra quota 23.000 il numero di imprese femminili registrate presenti sul territorio metropolitano fiorentino; rispetto ai dati di consuntivo di Giugno 2016 si evidenzia una crescita (+0,6%) sul periodo precedente più contenuta; rimane stazionario il peso sul totale delle imprese registrate. </a:t>
            </a:r>
          </a:p>
          <a:p>
            <a:pPr algn="just"/>
            <a:endParaRPr lang="it-IT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 Luglio 2016 e Giugno 2017 si sono avute 1.800 iscrizioni di imprese femminili a fronte di 1.729 cessazioni; complessivamente il turn-over ha coinvolto il 15% dell’imprenditoria femminile, per un contributo alla crescita dello stock di 3 decimi di punto, dato quest’ultimo simile alle imprese non-femminili.</a:t>
            </a:r>
            <a:endParaRPr lang="it-IT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2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delle imprese femminili attive nei territori della Toscana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grpSp>
        <p:nvGrpSpPr>
          <p:cNvPr id="4103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4105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6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64196"/>
            <a:ext cx="7098657" cy="345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367" y="4103095"/>
            <a:ext cx="4570413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257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Distribuzione delle </a:t>
            </a:r>
            <a:r>
              <a:rPr lang="it-IT" altLang="it-IT" sz="2000" b="1" dirty="0" err="1" smtClean="0">
                <a:solidFill>
                  <a:schemeClr val="tx1"/>
                </a:solidFill>
                <a:latin typeface="Arial" charset="0"/>
              </a:rPr>
              <a:t>i.f</a:t>
            </a:r>
            <a:r>
              <a:rPr lang="it-IT" altLang="it-IT" sz="2000" b="1" dirty="0" smtClean="0">
                <a:solidFill>
                  <a:schemeClr val="tx1"/>
                </a:solidFill>
                <a:latin typeface="Arial" charset="0"/>
              </a:rPr>
              <a:t>. all’interno dell’area metropolitana fiorentina</a:t>
            </a:r>
            <a:r>
              <a:rPr lang="it-IT" altLang="it-IT" sz="2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rgbClr val="1F497D">
              <a:lumMod val="75000"/>
              <a:alpha val="38000"/>
            </a:srgb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it-IT" altLang="it-IT" sz="1800" kern="0" smtClean="0">
              <a:solidFill>
                <a:prstClr val="black"/>
              </a:solidFill>
            </a:endParaRPr>
          </a:p>
        </p:txBody>
      </p:sp>
      <p:grpSp>
        <p:nvGrpSpPr>
          <p:cNvPr id="4103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4105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6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5076056" y="803505"/>
            <a:ext cx="3888557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latin typeface="Arial" charset="0"/>
              </a:rPr>
              <a:t>Le imprese femminili si  distribuiscono sul territorio in modo molto simile al totale delle imprese, concentrandosi soprattutto tra le aree urbane </a:t>
            </a:r>
            <a:r>
              <a:rPr lang="it-IT" altLang="it-IT" sz="1600" b="1" dirty="0" smtClean="0">
                <a:latin typeface="Arial" charset="0"/>
              </a:rPr>
              <a:t>fiorentina ed empolese. </a:t>
            </a:r>
            <a:endParaRPr lang="it-IT" altLang="it-IT" sz="16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6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latin typeface="Arial" charset="0"/>
              </a:rPr>
              <a:t>Nell’area urbana fiorentina si trovano il </a:t>
            </a:r>
            <a:r>
              <a:rPr lang="it-IT" altLang="it-IT" sz="1600" b="1" dirty="0" smtClean="0">
                <a:latin typeface="Arial" charset="0"/>
              </a:rPr>
              <a:t>60,6% </a:t>
            </a:r>
            <a:r>
              <a:rPr lang="it-IT" altLang="it-IT" sz="1600" b="1" dirty="0">
                <a:latin typeface="Arial" charset="0"/>
              </a:rPr>
              <a:t>delle imprese femminili. Il </a:t>
            </a:r>
            <a:r>
              <a:rPr lang="it-IT" altLang="it-IT" sz="1600" b="1" dirty="0" smtClean="0">
                <a:latin typeface="Arial" charset="0"/>
              </a:rPr>
              <a:t>20,2% </a:t>
            </a:r>
            <a:r>
              <a:rPr lang="it-IT" altLang="it-IT" sz="1600" b="1" dirty="0">
                <a:latin typeface="Arial" charset="0"/>
              </a:rPr>
              <a:t>hanno la propria sede nell’area urbana Empolese-</a:t>
            </a:r>
            <a:r>
              <a:rPr lang="it-IT" altLang="it-IT" sz="1600" b="1" dirty="0" err="1">
                <a:latin typeface="Arial" charset="0"/>
              </a:rPr>
              <a:t>Valdelsa</a:t>
            </a:r>
            <a:r>
              <a:rPr lang="it-IT" altLang="it-IT" sz="1600" b="1" dirty="0">
                <a:latin typeface="Arial" charset="0"/>
              </a:rPr>
              <a:t>; le restanti imprese femminili si ripartiscono tra Mugello-Val di Sieve (</a:t>
            </a:r>
            <a:r>
              <a:rPr lang="it-IT" altLang="it-IT" sz="1600" b="1" dirty="0" smtClean="0">
                <a:latin typeface="Arial" charset="0"/>
              </a:rPr>
              <a:t>9,2%), </a:t>
            </a:r>
            <a:r>
              <a:rPr lang="it-IT" altLang="it-IT" sz="1600" b="1" dirty="0">
                <a:latin typeface="Arial" charset="0"/>
              </a:rPr>
              <a:t>Chianti (</a:t>
            </a:r>
            <a:r>
              <a:rPr lang="it-IT" altLang="it-IT" sz="1600" b="1" dirty="0" smtClean="0">
                <a:latin typeface="Arial" charset="0"/>
              </a:rPr>
              <a:t>5,7%) </a:t>
            </a:r>
            <a:r>
              <a:rPr lang="it-IT" altLang="it-IT" sz="1600" b="1" dirty="0">
                <a:latin typeface="Arial" charset="0"/>
              </a:rPr>
              <a:t>e Valdarno Superiore (4,3%).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600" b="1" dirty="0">
              <a:latin typeface="Arial" charset="0"/>
            </a:endParaRP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417261" y="4024011"/>
            <a:ext cx="172739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200" b="1" dirty="0">
                <a:latin typeface="Arial" charset="0"/>
              </a:rPr>
              <a:t>In valori assoluti il maggior numero di imprese femminili si trovano nei principali comuni delle aree </a:t>
            </a:r>
            <a:r>
              <a:rPr lang="it-IT" altLang="it-IT" sz="1200" b="1" dirty="0" smtClean="0">
                <a:latin typeface="Arial" charset="0"/>
              </a:rPr>
              <a:t>metropolitana </a:t>
            </a:r>
            <a:r>
              <a:rPr lang="it-IT" altLang="it-IT" sz="1200" b="1" dirty="0">
                <a:latin typeface="Arial" charset="0"/>
              </a:rPr>
              <a:t>ed empolese, </a:t>
            </a:r>
            <a:r>
              <a:rPr lang="it-IT" altLang="it-IT" sz="1200" b="1" dirty="0" smtClean="0">
                <a:latin typeface="Arial" charset="0"/>
              </a:rPr>
              <a:t>ma la quota % di imprese femminili sui rispettivi totali tende ad essere maggiore nei comuni di minore dimensione.</a:t>
            </a:r>
            <a:endParaRPr lang="it-IT" altLang="it-IT" sz="1200" b="1" dirty="0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9" y="850116"/>
            <a:ext cx="4791148" cy="3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69" y="4035158"/>
            <a:ext cx="3634029" cy="240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656" y="4166701"/>
            <a:ext cx="3923143" cy="2110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13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smtClean="0">
                <a:solidFill>
                  <a:schemeClr val="tx1"/>
                </a:solidFill>
                <a:latin typeface="Arial" charset="0"/>
              </a:rPr>
              <a:t>La distribuzione settoriale</a:t>
            </a:r>
          </a:p>
        </p:txBody>
      </p:sp>
      <p:sp>
        <p:nvSpPr>
          <p:cNvPr id="7171" name="Rectangle 22"/>
          <p:cNvSpPr>
            <a:spLocks noChangeArrowheads="1"/>
          </p:cNvSpPr>
          <p:nvPr/>
        </p:nvSpPr>
        <p:spPr bwMode="auto">
          <a:xfrm>
            <a:off x="179512" y="4420850"/>
            <a:ext cx="5112568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Nel corso dell’ultimo anno forte aumento nell’alberghiero e nella ristorazione e nei servizi. In diminuzione le attività agricole, immobiliari , assicurative e finanziarie.</a:t>
            </a: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4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400" b="1" dirty="0" smtClean="0">
                <a:latin typeface="Arial" charset="0"/>
              </a:rPr>
              <a:t>Il tasso di femminilizzazione più marcato rimane nei servizi </a:t>
            </a:r>
            <a:r>
              <a:rPr lang="it-IT" altLang="it-IT" sz="1400" b="1" dirty="0">
                <a:latin typeface="Arial" charset="0"/>
              </a:rPr>
              <a:t>alle </a:t>
            </a:r>
            <a:r>
              <a:rPr lang="it-IT" altLang="it-IT" sz="1400" b="1" dirty="0" smtClean="0">
                <a:latin typeface="Arial" charset="0"/>
              </a:rPr>
              <a:t>persone (43,1%), in agricoltura (29,8%) e </a:t>
            </a:r>
            <a:r>
              <a:rPr lang="it-IT" altLang="it-IT" sz="1400" b="1" dirty="0">
                <a:latin typeface="Arial" charset="0"/>
              </a:rPr>
              <a:t>alloggio e ristorazione </a:t>
            </a:r>
            <a:r>
              <a:rPr lang="it-IT" altLang="it-IT" sz="1400" b="1" dirty="0" smtClean="0">
                <a:latin typeface="Arial" charset="0"/>
              </a:rPr>
              <a:t>(28,4%).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>
            <a:off x="0" y="6130533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7175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7178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79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50" y="855566"/>
            <a:ext cx="3622675" cy="301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50" y="3850550"/>
            <a:ext cx="3622675" cy="274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2" y="816362"/>
            <a:ext cx="5376905" cy="318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smtClean="0">
                <a:solidFill>
                  <a:schemeClr val="tx1"/>
                </a:solidFill>
                <a:latin typeface="Arial" charset="0"/>
              </a:rPr>
              <a:t>La distribuzione per forma giuridica</a:t>
            </a:r>
          </a:p>
        </p:txBody>
      </p:sp>
      <p:sp>
        <p:nvSpPr>
          <p:cNvPr id="8195" name="Rectangle 22"/>
          <p:cNvSpPr>
            <a:spLocks noChangeArrowheads="1"/>
          </p:cNvSpPr>
          <p:nvPr/>
        </p:nvSpPr>
        <p:spPr bwMode="auto">
          <a:xfrm>
            <a:off x="4427985" y="1035050"/>
            <a:ext cx="439375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latin typeface="Arial" charset="0"/>
              </a:rPr>
              <a:t>Tra le imprese femminili prevale la ditta individuale con il </a:t>
            </a:r>
            <a:r>
              <a:rPr lang="it-IT" altLang="it-IT" sz="1600" b="1" dirty="0" smtClean="0">
                <a:latin typeface="Arial" charset="0"/>
              </a:rPr>
              <a:t>58%; la presenza societaria è rilevante, andando a coprire quasi tutta la parte residuale (40%). </a:t>
            </a:r>
            <a:endParaRPr lang="it-IT" altLang="it-IT" sz="16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600" b="1" dirty="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latin typeface="Arial" charset="0"/>
              </a:rPr>
              <a:t>Il profilo ‘giuridico’ dell’imprenditoria femminile tende ad avvicinarsi (più dell’imprenditoria giovanile e straniera) a quello generale.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8199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8202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203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67" y="1035049"/>
            <a:ext cx="4202046" cy="2262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51" y="3557239"/>
            <a:ext cx="4265613" cy="226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584" y="3220823"/>
            <a:ext cx="4256186" cy="3424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smtClean="0">
                <a:solidFill>
                  <a:schemeClr val="tx1"/>
                </a:solidFill>
                <a:latin typeface="Arial" charset="0"/>
              </a:rPr>
              <a:t>Imprese femminili per grado di partecipazione</a:t>
            </a:r>
          </a:p>
        </p:txBody>
      </p:sp>
      <p:sp>
        <p:nvSpPr>
          <p:cNvPr id="11267" name="Rectangle 22"/>
          <p:cNvSpPr>
            <a:spLocks noChangeArrowheads="1"/>
          </p:cNvSpPr>
          <p:nvPr/>
        </p:nvSpPr>
        <p:spPr bwMode="auto">
          <a:xfrm>
            <a:off x="4860033" y="1225085"/>
            <a:ext cx="424198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latin typeface="Arial" charset="0"/>
              </a:rPr>
              <a:t>L’80,7% delle imprese femminili lo sono a titolo esclusivo. Questa quota scende al 46% se si escludono le imprese individuali.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11271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11273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74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4860033" y="4221088"/>
            <a:ext cx="432761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 smtClean="0">
                <a:latin typeface="Arial" charset="0"/>
              </a:rPr>
              <a:t>La composizione della compagine sociale sembra associata al grado di capitalizzazione (per le società di capitale) e al generazione di fatturato: il 76% di quelle esclusivamente femminili si collocano nelle prime fasce (fino a 2,5 milioni €), contro il 71% di quelle a composizione ‘forte’ e il 64% di quelle a composizione maggioritaria.</a:t>
            </a:r>
            <a:endParaRPr lang="it-IT" altLang="it-IT" sz="1600" b="1" dirty="0"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636" y="907922"/>
            <a:ext cx="4912669" cy="290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1" y="3811393"/>
            <a:ext cx="4821546" cy="2641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533400"/>
          </a:xfrm>
        </p:spPr>
        <p:txBody>
          <a:bodyPr/>
          <a:lstStyle/>
          <a:p>
            <a:pPr eaLnBrk="1" hangingPunct="1"/>
            <a:r>
              <a:rPr lang="it-IT" altLang="it-IT" sz="2800" b="1" smtClean="0">
                <a:solidFill>
                  <a:schemeClr val="tx1"/>
                </a:solidFill>
                <a:latin typeface="Arial" charset="0"/>
              </a:rPr>
              <a:t>Altri aspetti dell’imprenditoria femminile</a:t>
            </a:r>
          </a:p>
        </p:txBody>
      </p:sp>
      <p:sp>
        <p:nvSpPr>
          <p:cNvPr id="12291" name="Rectangle 22"/>
          <p:cNvSpPr>
            <a:spLocks noChangeArrowheads="1"/>
          </p:cNvSpPr>
          <p:nvPr/>
        </p:nvSpPr>
        <p:spPr bwMode="auto">
          <a:xfrm>
            <a:off x="5731545" y="1988840"/>
            <a:ext cx="295433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1600" b="1" dirty="0">
                <a:latin typeface="Arial" charset="0"/>
              </a:rPr>
              <a:t>L’imprenditoria femminile fiorentina si caratterizza per una rilevante presenza di imprese artigiane e imprese </a:t>
            </a:r>
            <a:r>
              <a:rPr lang="it-IT" altLang="it-IT" sz="1600" b="1" dirty="0" smtClean="0">
                <a:latin typeface="Arial" charset="0"/>
              </a:rPr>
              <a:t>straniere (25,7 </a:t>
            </a:r>
            <a:r>
              <a:rPr lang="it-IT" altLang="it-IT" sz="1600" b="1" dirty="0">
                <a:latin typeface="Arial" charset="0"/>
              </a:rPr>
              <a:t>e </a:t>
            </a:r>
            <a:r>
              <a:rPr lang="it-IT" altLang="it-IT" sz="1600" b="1" dirty="0" smtClean="0">
                <a:latin typeface="Arial" charset="0"/>
              </a:rPr>
              <a:t>20,3%); la quota di imprese giovanili, cioè guidate da donne con meno di 35 anni, si ferma al 10,5%.</a:t>
            </a:r>
            <a:endParaRPr lang="it-IT" altLang="it-IT" sz="1600" b="1" dirty="0">
              <a:latin typeface="Arial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 rot="10800000">
            <a:off x="1835150" y="0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38100">
            <a:solidFill>
              <a:schemeClr val="tx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0" y="6092825"/>
            <a:ext cx="7308850" cy="765175"/>
          </a:xfrm>
          <a:prstGeom prst="rtTriangle">
            <a:avLst/>
          </a:prstGeom>
          <a:solidFill>
            <a:schemeClr val="tx2">
              <a:lumMod val="75000"/>
              <a:alpha val="38000"/>
            </a:schemeClr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smtClean="0"/>
          </a:p>
        </p:txBody>
      </p:sp>
      <p:grpSp>
        <p:nvGrpSpPr>
          <p:cNvPr id="12295" name="Group 13"/>
          <p:cNvGrpSpPr>
            <a:grpSpLocks/>
          </p:cNvGrpSpPr>
          <p:nvPr/>
        </p:nvGrpSpPr>
        <p:grpSpPr bwMode="auto">
          <a:xfrm>
            <a:off x="8101013" y="6453188"/>
            <a:ext cx="966787" cy="360362"/>
            <a:chOff x="96" y="3984"/>
            <a:chExt cx="864" cy="288"/>
          </a:xfrm>
        </p:grpSpPr>
        <p:pic>
          <p:nvPicPr>
            <p:cNvPr id="12298" name="Picture 1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984"/>
              <a:ext cx="2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299" name="Picture 15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4080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828" y="1268760"/>
            <a:ext cx="5452717" cy="3530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12838</TotalTime>
  <Words>913</Words>
  <Application>Microsoft Office PowerPoint</Application>
  <PresentationFormat>Presentazione su schermo (4:3)</PresentationFormat>
  <Paragraphs>75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Struttura predefinita</vt:lpstr>
      <vt:lpstr>Osservatorio sulle imprese femminili in provincia di Firenze  -  primo semestre 2017</vt:lpstr>
      <vt:lpstr>Presentazione standard di PowerPoint</vt:lpstr>
      <vt:lpstr>Dinamica delle imprese femminili in Italia</vt:lpstr>
      <vt:lpstr>Distribuzione delle imprese femminili attive nei territori della Toscana</vt:lpstr>
      <vt:lpstr>Distribuzione delle i.f. all’interno dell’area metropolitana fiorentina </vt:lpstr>
      <vt:lpstr>La distribuzione settoriale</vt:lpstr>
      <vt:lpstr>La distribuzione per forma giuridica</vt:lpstr>
      <vt:lpstr>Imprese femminili per grado di partecipazione</vt:lpstr>
      <vt:lpstr>Altri aspetti dell’imprenditoria femminile</vt:lpstr>
      <vt:lpstr>Pmi e start-up innovative</vt:lpstr>
      <vt:lpstr>La componente femminile nel mercato del lavoro</vt:lpstr>
      <vt:lpstr>Le cariche femminili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Silvio Calandi</cp:lastModifiedBy>
  <cp:revision>640</cp:revision>
  <cp:lastPrinted>2014-03-25T13:43:08Z</cp:lastPrinted>
  <dcterms:created xsi:type="dcterms:W3CDTF">2007-06-04T13:36:10Z</dcterms:created>
  <dcterms:modified xsi:type="dcterms:W3CDTF">2017-10-25T10:19:05Z</dcterms:modified>
</cp:coreProperties>
</file>