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8" r:id="rId2"/>
    <p:sldId id="331" r:id="rId3"/>
    <p:sldId id="332" r:id="rId4"/>
    <p:sldId id="348" r:id="rId5"/>
    <p:sldId id="333" r:id="rId6"/>
    <p:sldId id="334" r:id="rId7"/>
    <p:sldId id="338" r:id="rId8"/>
    <p:sldId id="314" r:id="rId9"/>
    <p:sldId id="318" r:id="rId10"/>
    <p:sldId id="317" r:id="rId11"/>
    <p:sldId id="347" r:id="rId12"/>
    <p:sldId id="346" r:id="rId13"/>
    <p:sldId id="336" r:id="rId14"/>
    <p:sldId id="335" r:id="rId15"/>
    <p:sldId id="341" r:id="rId16"/>
    <p:sldId id="343" r:id="rId17"/>
    <p:sldId id="344" r:id="rId18"/>
    <p:sldId id="345" r:id="rId19"/>
  </p:sldIdLst>
  <p:sldSz cx="9144000" cy="6858000" type="screen4x3"/>
  <p:notesSz cx="7010400" cy="9296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A50021"/>
    <a:srgbClr val="800000"/>
    <a:srgbClr val="FFFFCC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5" autoAdjust="0"/>
    <p:restoredTop sz="90435" autoAdjust="0"/>
  </p:normalViewPr>
  <p:slideViewPr>
    <p:cSldViewPr>
      <p:cViewPr varScale="1">
        <p:scale>
          <a:sx n="102" d="100"/>
          <a:sy n="102" d="100"/>
        </p:scale>
        <p:origin x="13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698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970784" y="1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19/12/2024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830643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970784" y="8830643"/>
            <a:ext cx="3038049" cy="464315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6482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920" y="1"/>
            <a:ext cx="3036481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303" y="4415321"/>
            <a:ext cx="5141796" cy="418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085"/>
            <a:ext cx="3036482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defTabSz="91492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920" y="8832085"/>
            <a:ext cx="3036481" cy="46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89" tIns="45744" rIns="91489" bIns="45744" numCol="1" anchor="b" anchorCtr="0" compatLnSpc="1">
            <a:prstTxWarp prst="textNoShape">
              <a:avLst/>
            </a:prstTxWarp>
          </a:bodyPr>
          <a:lstStyle>
            <a:lvl1pPr algn="r" defTabSz="91492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765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076445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911714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13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941795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14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285164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15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16644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16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437702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17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146314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222438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2652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375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700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9293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557" indent="-287945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437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5049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0662" indent="-229743" defTabSz="9128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176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2875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3981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5088" indent="-229743" defTabSz="9128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5963"/>
            <a:ext cx="4668838" cy="3500437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263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29724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381980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089" indent="-289477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500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8113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3725" indent="-231275" defTabSz="914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4832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5938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045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58151" indent="-231275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714375"/>
            <a:ext cx="4668838" cy="35020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843" y="4431184"/>
            <a:ext cx="5118282" cy="4145671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407404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 dirty="0"/>
          </a:p>
        </p:txBody>
      </p:sp>
      <p:pic>
        <p:nvPicPr>
          <p:cNvPr id="6" name="Immagine 5" descr="2021nuovo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6440929"/>
            <a:ext cx="1365250" cy="404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908720"/>
            <a:ext cx="7992046" cy="280831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Città metropolitana di Firenze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Dati sintetici su imprese femminili, giovanili e straniere -  </a:t>
            </a:r>
            <a:b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it-IT" altLang="it-IT" sz="2400" b="1" dirty="0" smtClean="0">
                <a:solidFill>
                  <a:srgbClr val="FFFFFF"/>
                </a:solidFill>
                <a:latin typeface="Arial" charset="0"/>
              </a:rPr>
              <a:t>terzo trimestre 2024</a:t>
            </a:r>
            <a:endParaRPr lang="it-IT" altLang="it-IT" sz="3600" b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180528" y="6453336"/>
            <a:ext cx="4968552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it-IT" altLang="it-IT" sz="1600" b="1" kern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Report elaborato con i dati disponibili al </a:t>
            </a:r>
            <a:r>
              <a:rPr lang="it-IT" altLang="it-IT" sz="1600" b="1" kern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19.12.2024</a:t>
            </a:r>
            <a:endParaRPr lang="it-IT" altLang="it-IT" sz="3200" b="1" kern="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Classi di forme giuridiche (imprese attive)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144000" y="5866034"/>
            <a:ext cx="8750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L’impresa individuale è maggioritaria, ma in modo diverso tra imprese femminili, straniere e giovanili. Da notare come un terzo delle imprese femminili siano società.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90" y="908720"/>
            <a:ext cx="9019214" cy="2443944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00" y="3784775"/>
            <a:ext cx="8996401" cy="187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Classi di capitale sociale (imprese attive)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3417878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63888" y="342118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732240" y="3457939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4" y="890511"/>
            <a:ext cx="8983411" cy="238022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77" y="3284984"/>
            <a:ext cx="8802135" cy="26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L’occupazione nelle imprese attive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6642" y="3212976"/>
            <a:ext cx="91401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Le piccole imprese (2-9 addetti) sono il 26,6% delle imprese giovanili, rispetto al 36,9% delle femminili e il 32,9% delle imprese straniere. Più in generale, la dimensione media di queste imprese è decisamente inferiore rispetto alle altre imprese (pesa anche la massiccia presenza di imprese con un solo addetto), tanto a livello locale, quanto a livello regionale e nazionale.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52736"/>
            <a:ext cx="8715884" cy="206390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41" y="4869160"/>
            <a:ext cx="8967955" cy="167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2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«Età» delle imprese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05807" y="3988391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straniere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678173" y="3974456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giovanili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610463" y="4003167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femminili</a:t>
            </a:r>
            <a:endParaRPr lang="it-IT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501" y="4293096"/>
            <a:ext cx="9211501" cy="230660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980728"/>
            <a:ext cx="8808591" cy="277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Distribuzione sul territorio provinciale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03" y="948834"/>
            <a:ext cx="7447393" cy="2392389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3717032"/>
            <a:ext cx="7251649" cy="211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33" name="文本框 13"/>
          <p:cNvSpPr txBox="1"/>
          <p:nvPr/>
        </p:nvSpPr>
        <p:spPr>
          <a:xfrm>
            <a:off x="269352" y="5216446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cxnSp>
        <p:nvCxnSpPr>
          <p:cNvPr id="34" name="直接连接符 12"/>
          <p:cNvCxnSpPr/>
          <p:nvPr/>
        </p:nvCxnSpPr>
        <p:spPr>
          <a:xfrm>
            <a:off x="375552" y="5583076"/>
            <a:ext cx="2174213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3"/>
          <p:cNvSpPr txBox="1"/>
          <p:nvPr/>
        </p:nvSpPr>
        <p:spPr>
          <a:xfrm>
            <a:off x="3523077" y="5216446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cxnSp>
        <p:nvCxnSpPr>
          <p:cNvPr id="36" name="直接连接符 12"/>
          <p:cNvCxnSpPr/>
          <p:nvPr/>
        </p:nvCxnSpPr>
        <p:spPr>
          <a:xfrm>
            <a:off x="3647853" y="5607311"/>
            <a:ext cx="2070538" cy="0"/>
          </a:xfrm>
          <a:prstGeom prst="line">
            <a:avLst/>
          </a:prstGeom>
          <a:ln w="381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12"/>
          <p:cNvCxnSpPr/>
          <p:nvPr/>
        </p:nvCxnSpPr>
        <p:spPr>
          <a:xfrm>
            <a:off x="6851612" y="5606251"/>
            <a:ext cx="2070538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13"/>
          <p:cNvSpPr txBox="1"/>
          <p:nvPr/>
        </p:nvSpPr>
        <p:spPr>
          <a:xfrm>
            <a:off x="6755732" y="5206335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939252" y="5624504"/>
            <a:ext cx="794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9: </a:t>
            </a:r>
          </a:p>
          <a:p>
            <a:pPr marL="0" lvl="1" algn="ctr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4,5% 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4255272" y="5609542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39: 19,4%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7328224" y="5609542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24: 11,9%</a:t>
            </a:r>
            <a:endParaRPr lang="it-IT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183628" y="3942552"/>
            <a:ext cx="87210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Di seguito l’incidenza delle diverse forme di impresa all’interno del panorama delle startup innovative (201 a inizio Dicembre).</a:t>
            </a:r>
          </a:p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</a:p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Come si può notare, la startup attira l’imprenditoria giovanile (1 su startup su 5 è un’impresa giovanile). 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730192" y="1779221"/>
            <a:ext cx="3672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La presenza di imprese con status artigiano nelle tre forme a fianco denota una quota lievemente maggiore rispetto alle quota riferite a Toscana e molto più rilevanti rispetto all’impatto su base nazionale.</a:t>
            </a:r>
          </a:p>
          <a:p>
            <a:pPr marL="0" lvl="1" algn="just"/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09" y="906146"/>
            <a:ext cx="4434107" cy="291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13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– cosa fanno le donne…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808038"/>
            <a:ext cx="8550696" cy="595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70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– cosa fanno gli stranieri…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722313"/>
            <a:ext cx="7495072" cy="604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Altri aspetti – cosa fanno gli under 35…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642" y="6084661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818244"/>
            <a:ext cx="8583615" cy="564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9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67608"/>
            <a:ext cx="903548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Dati di sintesi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87451" y="4509120"/>
            <a:ext cx="89565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smtClean="0">
                <a:latin typeface="Arial Narrow" panose="020B0606020202030204" pitchFamily="34" charset="0"/>
              </a:rPr>
              <a:t>Su base congiunturale (rispetto al dato di Giugno), crescono tutte le forme di imprese, in particolare le imprese giovanili. Invece, su base tendenziale, le imprese giovanili marcano un arretramento del 2,5%, legato soprattutto a un ricambio generazionale insufficiente a colmare le imprese fuoriuscite per ragioni anagrafiche. Tuttora in crescita le imprese straniere mentre rimangono stazionarie le imprese femminili. </a:t>
            </a:r>
            <a:endParaRPr lang="it-IT" sz="1600" dirty="0">
              <a:latin typeface="Arial Narrow" panose="020B0606020202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071" y="918350"/>
            <a:ext cx="8593338" cy="330926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36" y="5586338"/>
            <a:ext cx="5045343" cy="117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40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Valori assoluti e </a:t>
            </a:r>
            <a:r>
              <a:rPr kumimoji="1" lang="it-IT" altLang="it-IT" sz="2800" b="1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q</a:t>
            </a: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uote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22.762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7.000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19.700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22274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20.053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6.377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17.698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624573" y="3372083"/>
            <a:ext cx="7714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incidono sulle imprese attive fiorentine?</a:t>
            </a:r>
            <a:endParaRPr lang="it-IT" sz="20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316302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76068" y="2823367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391538" y="2811443"/>
            <a:ext cx="331114" cy="1656184"/>
          </a:xfrm>
          <a:prstGeom prst="downArrow">
            <a:avLst/>
          </a:prstGeom>
          <a:noFill/>
          <a:ln w="127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arrotondato 8"/>
          <p:cNvSpPr/>
          <p:nvPr/>
        </p:nvSpPr>
        <p:spPr>
          <a:xfrm>
            <a:off x="1087514" y="450912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22,5%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67" name="Rettangolo arrotondato 66"/>
          <p:cNvSpPr/>
          <p:nvPr/>
        </p:nvSpPr>
        <p:spPr>
          <a:xfrm>
            <a:off x="3944347" y="451040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7,2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Rettangolo arrotondato 67"/>
          <p:cNvSpPr/>
          <p:nvPr/>
        </p:nvSpPr>
        <p:spPr>
          <a:xfrm>
            <a:off x="6948264" y="4509120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19,9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38856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24%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175057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3285400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Toscana7,2%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0" name="Rettangolo arrotondato 29"/>
          <p:cNvSpPr/>
          <p:nvPr/>
        </p:nvSpPr>
        <p:spPr>
          <a:xfrm>
            <a:off x="4647416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8,4%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1" name="Rettangolo arrotondato 30"/>
          <p:cNvSpPr/>
          <p:nvPr/>
        </p:nvSpPr>
        <p:spPr>
          <a:xfrm>
            <a:off x="6244558" y="5675333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Toscana17%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7606574" y="5675333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 11,7%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2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Evoluzione imprese 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" y="4077071"/>
            <a:ext cx="4586679" cy="265926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7321" y="4078357"/>
            <a:ext cx="4586679" cy="265926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7321" y="1196752"/>
            <a:ext cx="4577143" cy="265926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968" y="1196752"/>
            <a:ext cx="4577143" cy="265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Il grado di partecipazione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87514" y="181845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CasellaDiTesto 48"/>
          <p:cNvSpPr txBox="1"/>
          <p:nvPr/>
        </p:nvSpPr>
        <p:spPr>
          <a:xfrm>
            <a:off x="3953887" y="1817641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7020272" y="1844536"/>
            <a:ext cx="9781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cui attive</a:t>
            </a:r>
            <a:endParaRPr lang="it-IT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395536" y="3153162"/>
            <a:ext cx="8237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Con quale grado di esclusività si caratterizzano queste forme, </a:t>
            </a:r>
            <a:r>
              <a:rPr lang="it-IT" sz="2000" b="1" u="sng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al netto delle imprese individuali</a:t>
            </a:r>
            <a:r>
              <a:rPr lang="it-IT" sz="20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, dove essa è totalitaria?</a:t>
            </a:r>
            <a:endParaRPr lang="it-IT" sz="20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4321571" y="2851648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in giù 64"/>
          <p:cNvSpPr/>
          <p:nvPr/>
        </p:nvSpPr>
        <p:spPr>
          <a:xfrm>
            <a:off x="1461927" y="2851648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in giù 65"/>
          <p:cNvSpPr/>
          <p:nvPr/>
        </p:nvSpPr>
        <p:spPr>
          <a:xfrm>
            <a:off x="7265098" y="2852936"/>
            <a:ext cx="331114" cy="13681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31242" y="5313467"/>
            <a:ext cx="87504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compagini sociali, l’esclusività è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particolarmente </a:t>
            </a:r>
            <a:r>
              <a:rPr lang="it-IT" sz="2000" b="1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pronunciata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nelle imprese straniere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sfiorando l’80%, diversamente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dalle imprese femminili, dove la quota di imprese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solo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femminili è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al 48,3% e delle imprese giovanili, dove si mantiene al di sopra del 50% (52%).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6" name="Ovale 35"/>
          <p:cNvSpPr/>
          <p:nvPr/>
        </p:nvSpPr>
        <p:spPr>
          <a:xfrm>
            <a:off x="598607" y="1148747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22.762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Ovale 37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7.000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19.700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622274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20.053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Ovale 41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6.377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3" name="Ovale 4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17.698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051" y="4271897"/>
            <a:ext cx="7504490" cy="763231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561498" y="4271063"/>
            <a:ext cx="13179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Esclusivo</a:t>
            </a:r>
          </a:p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</a:p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Maggioritario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5417242" y="4280914"/>
            <a:ext cx="13179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Esclusivo</a:t>
            </a:r>
          </a:p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Forte</a:t>
            </a:r>
          </a:p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Maggioritario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La dinamica di iscrizioni e cancellazioni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9" name="文本框 13"/>
          <p:cNvSpPr txBox="1"/>
          <p:nvPr/>
        </p:nvSpPr>
        <p:spPr>
          <a:xfrm>
            <a:off x="552448" y="828299"/>
            <a:ext cx="2396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FEMMINILI</a:t>
            </a:r>
          </a:p>
        </p:txBody>
      </p:sp>
      <p:sp>
        <p:nvSpPr>
          <p:cNvPr id="55" name="文本框 13"/>
          <p:cNvSpPr txBox="1"/>
          <p:nvPr/>
        </p:nvSpPr>
        <p:spPr>
          <a:xfrm>
            <a:off x="6363789" y="827458"/>
            <a:ext cx="23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STRANIERE</a:t>
            </a:r>
          </a:p>
        </p:txBody>
      </p:sp>
      <p:sp>
        <p:nvSpPr>
          <p:cNvPr id="56" name="文本框 13"/>
          <p:cNvSpPr txBox="1"/>
          <p:nvPr/>
        </p:nvSpPr>
        <p:spPr>
          <a:xfrm>
            <a:off x="3391496" y="827458"/>
            <a:ext cx="239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600" b="1" dirty="0" smtClean="0">
                <a:latin typeface="Arial"/>
                <a:cs typeface="Arial"/>
              </a:rPr>
              <a:t>IMPRESE GIOVANILI</a:t>
            </a: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" name="Ovale 1"/>
          <p:cNvSpPr/>
          <p:nvPr/>
        </p:nvSpPr>
        <p:spPr>
          <a:xfrm>
            <a:off x="685029" y="112104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1.423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Ovale 39"/>
          <p:cNvSpPr/>
          <p:nvPr/>
        </p:nvSpPr>
        <p:spPr>
          <a:xfrm>
            <a:off x="3463778" y="113000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1.434 iscrizioni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Ovale 40"/>
          <p:cNvSpPr/>
          <p:nvPr/>
        </p:nvSpPr>
        <p:spPr>
          <a:xfrm>
            <a:off x="6516216" y="1133420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1.764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iscrizioni</a:t>
            </a:r>
          </a:p>
        </p:txBody>
      </p:sp>
      <p:sp>
        <p:nvSpPr>
          <p:cNvPr id="5" name="Freccia circolare a destra 4"/>
          <p:cNvSpPr/>
          <p:nvPr/>
        </p:nvSpPr>
        <p:spPr>
          <a:xfrm>
            <a:off x="107504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1" name="Ovale 50"/>
          <p:cNvSpPr/>
          <p:nvPr/>
        </p:nvSpPr>
        <p:spPr>
          <a:xfrm>
            <a:off x="685029" y="2104268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1.345 </a:t>
            </a:r>
            <a:r>
              <a:rPr lang="it-IT" b="1" dirty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</a:p>
        </p:txBody>
      </p:sp>
      <p:sp>
        <p:nvSpPr>
          <p:cNvPr id="52" name="Freccia circolare a destra 51"/>
          <p:cNvSpPr/>
          <p:nvPr/>
        </p:nvSpPr>
        <p:spPr>
          <a:xfrm>
            <a:off x="2923925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3" name="Freccia circolare a destra 52"/>
          <p:cNvSpPr/>
          <p:nvPr/>
        </p:nvSpPr>
        <p:spPr>
          <a:xfrm>
            <a:off x="5948261" y="1412776"/>
            <a:ext cx="423939" cy="1034393"/>
          </a:xfrm>
          <a:prstGeom prst="curvedRightArrow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4" name="Ovale 53"/>
          <p:cNvSpPr/>
          <p:nvPr/>
        </p:nvSpPr>
        <p:spPr>
          <a:xfrm>
            <a:off x="3463778" y="2068275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556 cessazioni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6534724" y="2107981"/>
            <a:ext cx="1972318" cy="633163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1.151</a:t>
            </a:r>
          </a:p>
          <a:p>
            <a:pPr algn="ctr"/>
            <a:r>
              <a:rPr lang="it-IT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cessazioni</a:t>
            </a:r>
            <a:endParaRPr lang="it-IT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125760" y="2763530"/>
            <a:ext cx="88924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saldi tra iscrizioni e cessazioni sono positivi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sia pur con saldi assai diversificati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;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il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dato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delle imprese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giovanili, dove si registrano sempre poche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cessazioni, in realtà va </a:t>
            </a:r>
            <a:r>
              <a:rPr lang="it-IT" sz="2000" b="1" u="sng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letto assieme al passaggio </a:t>
            </a:r>
            <a:r>
              <a:rPr lang="it-IT" sz="2000" b="1" u="sng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anagrafico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che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annualmente ne ridimensiona </a:t>
            </a:r>
            <a:r>
              <a:rPr lang="it-IT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il valore 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assoluto) e che si fa sentire in modo marcato proprio nel passaggio dal 4° al 1° trimestre. 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8296" y="4420947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0" algn="just">
              <a:buNone/>
            </a:pPr>
            <a:r>
              <a:rPr lang="it-IT" sz="1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Quanto incide (nell’ultimo trimestre) ciascuna dinamica sul totale delle iscrizioni e cessazioni?</a:t>
            </a:r>
            <a:endParaRPr lang="it-IT" sz="14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3861133" y="4699792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22,6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ttangolo arrotondato 18"/>
          <p:cNvSpPr/>
          <p:nvPr/>
        </p:nvSpPr>
        <p:spPr>
          <a:xfrm>
            <a:off x="6804660" y="4703608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30,7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1001489" y="4687782"/>
            <a:ext cx="1108222" cy="793376"/>
          </a:xfrm>
          <a:prstGeom prst="round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26,9%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1" name="Rettangolo arrotondato 20"/>
          <p:cNvSpPr/>
          <p:nvPr/>
        </p:nvSpPr>
        <p:spPr>
          <a:xfrm>
            <a:off x="228170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 27,9%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1590186" y="5879424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26,9%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3125010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Toscana20,8%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5" name="Rettangolo arrotondato 24"/>
          <p:cNvSpPr/>
          <p:nvPr/>
        </p:nvSpPr>
        <p:spPr>
          <a:xfrm>
            <a:off x="7502375" y="5880351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19,2%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6066892" y="5879424"/>
            <a:ext cx="1108222" cy="79337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Toscana28%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7" name="Rettangolo arrotondato 26"/>
          <p:cNvSpPr/>
          <p:nvPr/>
        </p:nvSpPr>
        <p:spPr>
          <a:xfrm>
            <a:off x="4532068" y="5890739"/>
            <a:ext cx="1108222" cy="793376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Italia</a:t>
            </a:r>
          </a:p>
          <a:p>
            <a:pPr algn="ctr"/>
            <a:r>
              <a:rPr lang="it-IT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22,7%</a:t>
            </a:r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8" name="Freccia in giù 27"/>
          <p:cNvSpPr/>
          <p:nvPr/>
        </p:nvSpPr>
        <p:spPr>
          <a:xfrm>
            <a:off x="4249687" y="3139680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1390043" y="3139680"/>
            <a:ext cx="331114" cy="1369440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in giù 30"/>
          <p:cNvSpPr/>
          <p:nvPr/>
        </p:nvSpPr>
        <p:spPr>
          <a:xfrm>
            <a:off x="7193214" y="3140968"/>
            <a:ext cx="331114" cy="1368152"/>
          </a:xfrm>
          <a:prstGeom prst="downArrow">
            <a:avLst/>
          </a:prstGeom>
          <a:noFill/>
          <a:ln w="127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5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16632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Le iscrizioni per settori – Gennaio / Settembre 2024</a:t>
            </a:r>
            <a:endParaRPr kumimoji="1" lang="it-IT" altLang="it-IT" sz="2800" b="1" dirty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4788024" y="3861048"/>
            <a:ext cx="417646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I dati si riferiscono ai tre trimestri del 2024, limitatamente alle imprese collocate in uno dei settori della classificazione </a:t>
            </a:r>
            <a:r>
              <a:rPr lang="it-IT" sz="14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. Come appare dai singoli diagrammi, sono diverse le attività prescelte a seconda del tipo di impresa: prevalgono i servizi tra le imprese femminili e giovanili, le attività industriali (manifatturiero e costruzioni) nelle imprese straniere.</a:t>
            </a:r>
            <a:endParaRPr lang="it-IT" sz="14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515" y="866660"/>
            <a:ext cx="4386429" cy="259254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0281" y="854558"/>
            <a:ext cx="4415036" cy="259254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908" y="3645024"/>
            <a:ext cx="4415036" cy="25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Settori economici relativi all’attività principale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07504" y="5006517"/>
            <a:ext cx="87504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Dalla distribuzione per settori </a:t>
            </a:r>
            <a:r>
              <a:rPr lang="it-IT" sz="20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Ateco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, si evidenzia una concentrazione delle imprese straniere nel commercio e nell’industria; le i. giovanili si concentrano nei servizi, a partire da quelli tradizionali, per arrivare a quelli del </a:t>
            </a:r>
            <a:r>
              <a:rPr lang="it-IT" sz="20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c.d</a:t>
            </a:r>
            <a:r>
              <a:rPr lang="it-IT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terziario non commerciale, mentre nelle imprese femminili si denota una significativa presenza nei servizi alle persone, nel commercio, nelle attività immobiliari, manifatturiere e agricole.</a:t>
            </a:r>
            <a:endParaRPr lang="it-IT" sz="20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26" y="866511"/>
            <a:ext cx="8913441" cy="414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>
              <a:defRPr/>
            </a:pPr>
            <a:r>
              <a:rPr kumimoji="1" lang="it-IT" altLang="it-IT" sz="2800" b="1" dirty="0" smtClean="0">
                <a:solidFill>
                  <a:schemeClr val="tx1"/>
                </a:solidFill>
                <a:latin typeface="Arial"/>
                <a:cs typeface="Arial"/>
              </a:rPr>
              <a:t>Macro-settori di attività</a:t>
            </a:r>
            <a:endParaRPr kumimoji="1" lang="it-IT" altLang="it-IT" sz="28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908720"/>
            <a:ext cx="6242440" cy="252028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01" y="3789040"/>
            <a:ext cx="9001899" cy="269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33785</TotalTime>
  <Words>793</Words>
  <Application>Microsoft Office PowerPoint</Application>
  <PresentationFormat>Presentazione su schermo (4:3)</PresentationFormat>
  <Paragraphs>130</Paragraphs>
  <Slides>18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Tahoma</vt:lpstr>
      <vt:lpstr>Times New Roman</vt:lpstr>
      <vt:lpstr>Struttura predefinita</vt:lpstr>
      <vt:lpstr>Città metropolitana di Firenze  Dati sintetici su imprese femminili, giovanili e straniere -   terzo trimestre 2024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Settori economici relativi all’attività principale</vt:lpstr>
      <vt:lpstr>Macro-settori di attività</vt:lpstr>
      <vt:lpstr>Classi di forme giuridiche (imprese attive)</vt:lpstr>
      <vt:lpstr>Classi di capitale sociale (imprese attive)</vt:lpstr>
      <vt:lpstr>L’occupazione nelle imprese attive</vt:lpstr>
      <vt:lpstr>«Età» delle imprese</vt:lpstr>
      <vt:lpstr>Distribuzione sul territorio provinciale</vt:lpstr>
      <vt:lpstr>Altri aspetti </vt:lpstr>
      <vt:lpstr>Altri aspetti – cosa fanno le donne…</vt:lpstr>
      <vt:lpstr>Altri aspetti – cosa fanno gli stranieri…</vt:lpstr>
      <vt:lpstr>Altri aspetti – cosa fanno gli under 35…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1117</cp:revision>
  <cp:lastPrinted>2024-12-09T09:06:55Z</cp:lastPrinted>
  <dcterms:created xsi:type="dcterms:W3CDTF">2007-06-04T13:36:10Z</dcterms:created>
  <dcterms:modified xsi:type="dcterms:W3CDTF">2024-12-19T14:23:14Z</dcterms:modified>
</cp:coreProperties>
</file>