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8" r:id="rId2"/>
    <p:sldId id="331" r:id="rId3"/>
    <p:sldId id="332" r:id="rId4"/>
    <p:sldId id="333" r:id="rId5"/>
    <p:sldId id="334" r:id="rId6"/>
    <p:sldId id="338" r:id="rId7"/>
    <p:sldId id="314" r:id="rId8"/>
    <p:sldId id="318" r:id="rId9"/>
    <p:sldId id="317" r:id="rId10"/>
    <p:sldId id="347" r:id="rId11"/>
    <p:sldId id="346" r:id="rId12"/>
    <p:sldId id="336" r:id="rId13"/>
    <p:sldId id="337" r:id="rId14"/>
    <p:sldId id="335" r:id="rId15"/>
    <p:sldId id="341" r:id="rId16"/>
    <p:sldId id="343" r:id="rId17"/>
    <p:sldId id="344" r:id="rId18"/>
    <p:sldId id="345" r:id="rId19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3399"/>
    <a:srgbClr val="A50021"/>
    <a:srgbClr val="FFFFCC"/>
    <a:srgbClr val="0000CC"/>
    <a:srgbClr val="000099"/>
    <a:srgbClr val="99CC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5" autoAdjust="0"/>
    <p:restoredTop sz="90435" autoAdjust="0"/>
  </p:normalViewPr>
  <p:slideViewPr>
    <p:cSldViewPr>
      <p:cViewPr varScale="1">
        <p:scale>
          <a:sx n="80" d="100"/>
          <a:sy n="80" d="100"/>
        </p:scale>
        <p:origin x="156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698" y="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 smtClean="0"/>
            </a:lvl1pPr>
          </a:lstStyle>
          <a:p>
            <a:pPr>
              <a:defRPr/>
            </a:pPr>
            <a:fld id="{9BF6A714-0CEA-43CD-9619-066686320844}" type="datetimeFigureOut">
              <a:rPr lang="it-IT"/>
              <a:pPr>
                <a:defRPr/>
              </a:pPr>
              <a:t>27/08/2024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81B45D8-7002-410C-8237-4756D2D9EC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648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34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>
            <a:lvl1pPr defTabSz="91492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3334" y="0"/>
            <a:ext cx="2944341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>
            <a:lvl1pPr algn="r" defTabSz="91492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2" y="4714653"/>
            <a:ext cx="4985772" cy="4466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845"/>
            <a:ext cx="294434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b" anchorCtr="0" compatLnSpc="1">
            <a:prstTxWarp prst="textNoShape">
              <a:avLst/>
            </a:prstTxWarp>
          </a:bodyPr>
          <a:lstStyle>
            <a:lvl1pPr defTabSz="91492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3334" y="9430845"/>
            <a:ext cx="2944341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b" anchorCtr="0" compatLnSpc="1">
            <a:prstTxWarp prst="textNoShape">
              <a:avLst/>
            </a:prstTxWarp>
          </a:bodyPr>
          <a:lstStyle>
            <a:lvl1pPr algn="r" defTabSz="914923">
              <a:defRPr sz="1300"/>
            </a:lvl1pPr>
          </a:lstStyle>
          <a:p>
            <a:pPr>
              <a:defRPr/>
            </a:pPr>
            <a:fld id="{A477D610-05B6-450C-BDA4-4707EB8FCD1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38532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2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65175"/>
            <a:ext cx="4979987" cy="37369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7654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11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9117144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12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941795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13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182951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14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4285164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15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166448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16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4377026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17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1463145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18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4222438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3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65175"/>
            <a:ext cx="4979987" cy="37369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2652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4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65175"/>
            <a:ext cx="4979987" cy="37369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7001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5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65175"/>
            <a:ext cx="4979987" cy="37369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9293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6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65175"/>
            <a:ext cx="4979987" cy="37369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2263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7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297243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8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381980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9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4074047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10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3588"/>
            <a:ext cx="4983163" cy="37385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112" y="4731590"/>
            <a:ext cx="4962972" cy="4426722"/>
          </a:xfrm>
          <a:noFill/>
        </p:spPr>
        <p:txBody>
          <a:bodyPr/>
          <a:lstStyle/>
          <a:p>
            <a:pPr eaLnBrk="1" hangingPunct="1"/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1076445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083E1-D240-4A27-92C8-41E5D8A267B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2806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13E5-A494-4856-8C9A-DCCEB99E4B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6701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376C-CD0F-4ECC-BC5E-3C87D2E076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8666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BEC5-06AA-474E-BFA6-5EEFB5620B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8353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D2856-827D-4611-A262-8842FC3E4FA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966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EC2BC-FE42-46C4-91A7-A43A4D1721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2808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48542-C2F9-4A10-95FF-F1D13649DB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199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CA7C2-7314-4FF3-B82D-D0427144F2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0900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 dirty="0"/>
          </a:p>
        </p:txBody>
      </p:sp>
      <p:pic>
        <p:nvPicPr>
          <p:cNvPr id="6" name="Immagine 5" descr="2021nuovo logo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6440929"/>
            <a:ext cx="1365250" cy="4044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3279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36B1F-40EB-4FBD-BC1A-C6C2EC4C45B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74547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4E39F-FF92-4B75-A426-993AB880B99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5238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rgbClr val="FFFF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733920-3460-4F7E-A5D5-557223D43C2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060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908720"/>
            <a:ext cx="7992046" cy="2808312"/>
          </a:xfrm>
        </p:spPr>
        <p:txBody>
          <a:bodyPr/>
          <a:lstStyle/>
          <a:p>
            <a:pPr eaLnBrk="1" hangingPunct="1"/>
            <a: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  <a:t>Città metropolitana di Firenze </a:t>
            </a:r>
            <a:b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</a:br>
            <a: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  <a:t>Dati sintetici su imprese femminili, giovanili e straniere -  </a:t>
            </a:r>
            <a:b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</a:br>
            <a:r>
              <a:rPr lang="it-IT" altLang="it-IT" sz="2400" b="1" dirty="0" smtClean="0">
                <a:solidFill>
                  <a:srgbClr val="FFFFFF"/>
                </a:solidFill>
                <a:latin typeface="Arial" charset="0"/>
              </a:rPr>
              <a:t>secondo trimestre 2024</a:t>
            </a:r>
            <a:endParaRPr lang="it-IT" altLang="it-IT" sz="3600" b="1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-180528" y="6453336"/>
            <a:ext cx="4968552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1600" b="1" kern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Report elaborato con i dati disponibili </a:t>
            </a:r>
            <a:r>
              <a:rPr lang="it-IT" altLang="it-IT" sz="1600" b="1" kern="0" smtClean="0">
                <a:solidFill>
                  <a:schemeClr val="tx1"/>
                </a:solidFill>
                <a:latin typeface="Arial Narrow" panose="020B0606020202030204" pitchFamily="34" charset="0"/>
              </a:rPr>
              <a:t>al 21.8.2024</a:t>
            </a:r>
            <a:endParaRPr lang="it-IT" altLang="it-IT" sz="3200" b="1" kern="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Classi di </a:t>
            </a: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capitale sociale (imprese </a:t>
            </a: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attive)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144000" y="5866034"/>
            <a:ext cx="87504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……</a:t>
            </a:r>
            <a:endParaRPr lang="it-IT" sz="20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27584" y="3417878"/>
            <a:ext cx="1571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straniere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563888" y="342118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giovanili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732240" y="3457939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femminili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000" y="3575154"/>
            <a:ext cx="8894401" cy="2328011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895" y="924515"/>
            <a:ext cx="8901731" cy="221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91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L’occupazione nelle imprese attive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3848" y="3581301"/>
            <a:ext cx="91401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Un’ampia maggioranza delle imprese è micro (1 addetto) o piccole imprese (fino a 9 addetti: si va dal 26% delle imprese giovanili, al 36,4% delle imprese femminili, passando per il 32,2% delle imprese straniere. Più in generale, la dimensione media di queste imprese è decisamente inferiore rispetto alle altre imprese, tanto a livello locale, quanto a livello regionale e nazionale.</a:t>
            </a:r>
            <a:endParaRPr lang="it-IT" sz="20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27584" y="3417878"/>
            <a:ext cx="1571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straniere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563888" y="342118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giovanili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732240" y="3457939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femminili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922748"/>
              </p:ext>
            </p:extLst>
          </p:nvPr>
        </p:nvGraphicFramePr>
        <p:xfrm>
          <a:off x="323530" y="877426"/>
          <a:ext cx="8496942" cy="2497590"/>
        </p:xfrm>
        <a:graphic>
          <a:graphicData uri="http://schemas.openxmlformats.org/drawingml/2006/table">
            <a:tbl>
              <a:tblPr/>
              <a:tblGrid>
                <a:gridCol w="1711236"/>
                <a:gridCol w="658167"/>
                <a:gridCol w="756892"/>
                <a:gridCol w="789801"/>
                <a:gridCol w="789801"/>
                <a:gridCol w="789801"/>
                <a:gridCol w="789801"/>
                <a:gridCol w="789801"/>
                <a:gridCol w="789801"/>
                <a:gridCol w="631841"/>
              </a:tblGrid>
              <a:tr h="2083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Classe di addetti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Imprese straniere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Imprese giovanili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Imprese femminili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371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Imprese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Addetti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Quota % imprese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Imprese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Addetti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Quota % imprese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Imprese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Addetti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Quota % imprese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</a:tr>
              <a:tr h="2083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1" u="none" strike="noStrike">
                          <a:effectLst/>
                          <a:latin typeface="Arial Narrow" panose="020B0606020202030204" pitchFamily="34" charset="0"/>
                        </a:rPr>
                        <a:t>nessun addetto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1" u="none" strike="noStrike">
                          <a:effectLst/>
                          <a:latin typeface="Arial Narrow" panose="020B0606020202030204" pitchFamily="34" charset="0"/>
                        </a:rPr>
                        <a:t>2.186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1" u="none" strike="noStrike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1" u="none" strike="noStrike">
                          <a:effectLst/>
                          <a:latin typeface="Arial Narrow" panose="020B0606020202030204" pitchFamily="34" charset="0"/>
                        </a:rPr>
                        <a:t>12,4%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1" u="none" strike="noStrike">
                          <a:effectLst/>
                          <a:latin typeface="Arial Narrow" panose="020B0606020202030204" pitchFamily="34" charset="0"/>
                        </a:rPr>
                        <a:t>1.156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1" u="none" strike="noStrike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1" u="none" strike="noStrike">
                          <a:effectLst/>
                          <a:latin typeface="Arial Narrow" panose="020B0606020202030204" pitchFamily="34" charset="0"/>
                        </a:rPr>
                        <a:t>18,7%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1" u="none" strike="noStrike">
                          <a:effectLst/>
                          <a:latin typeface="Arial Narrow" panose="020B0606020202030204" pitchFamily="34" charset="0"/>
                        </a:rPr>
                        <a:t>3.222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1" u="none" strike="noStrike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1" u="none" strike="noStrike">
                          <a:effectLst/>
                          <a:latin typeface="Arial Narrow" panose="020B0606020202030204" pitchFamily="34" charset="0"/>
                        </a:rPr>
                        <a:t>16,1%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2083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1 addetto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9.741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9.741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63,3%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3.552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3.552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70,8%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9.738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9.738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58,0%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3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2-5 addetti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4.147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12.094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27,0%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1.111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3.268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22,1%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5.164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14.710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30,8%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3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6-9 addetti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800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5.761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5,2%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194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1.366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3,9%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948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6.793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5,6%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3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10 - 49 addetti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672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11.147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4,4%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155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2.557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3,1%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858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14.683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5,1%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3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50 - 249 addetti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1.524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0,1%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745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0,1%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6.129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0,4%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3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250 - 499 addetti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285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1.950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3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500 e più addetti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2.879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83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Totale impr.con addetti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15.381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40.552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100,0%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5.019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11.488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100,0%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16.783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56.882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100,0%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401465"/>
              </p:ext>
            </p:extLst>
          </p:nvPr>
        </p:nvGraphicFramePr>
        <p:xfrm>
          <a:off x="3211738" y="5157192"/>
          <a:ext cx="2368374" cy="1584176"/>
        </p:xfrm>
        <a:graphic>
          <a:graphicData uri="http://schemas.openxmlformats.org/drawingml/2006/table">
            <a:tbl>
              <a:tblPr/>
              <a:tblGrid>
                <a:gridCol w="1184187"/>
                <a:gridCol w="1184187"/>
              </a:tblGrid>
              <a:tr h="19802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effectLst/>
                          <a:latin typeface="Arial Narrow" panose="020B0606020202030204" pitchFamily="34" charset="0"/>
                        </a:rPr>
                        <a:t>TOSCANA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802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Addetti medi x impresa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80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impresa straniera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 dirty="0">
                          <a:effectLst/>
                          <a:latin typeface="Calibri" panose="020F0502020204030204" pitchFamily="34" charset="0"/>
                        </a:rPr>
                        <a:t>impresa non straniera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effectLst/>
                          <a:latin typeface="Arial Narrow" panose="020B0606020202030204" pitchFamily="34" charset="0"/>
                        </a:rPr>
                        <a:t>                                  2,39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effectLst/>
                          <a:latin typeface="Arial Narrow" panose="020B0606020202030204" pitchFamily="34" charset="0"/>
                        </a:rPr>
                        <a:t>                                  3,75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impresa giovanile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impresa non giovanile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>
                          <a:effectLst/>
                          <a:latin typeface="Arial Narrow" panose="020B0606020202030204" pitchFamily="34" charset="0"/>
                        </a:rPr>
                        <a:t>                                  1,88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>
                          <a:effectLst/>
                          <a:latin typeface="Arial Narrow" panose="020B0606020202030204" pitchFamily="34" charset="0"/>
                        </a:rPr>
                        <a:t>                                  3,65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 dirty="0">
                          <a:effectLst/>
                          <a:latin typeface="Calibri" panose="020F0502020204030204" pitchFamily="34" charset="0"/>
                        </a:rPr>
                        <a:t>impresa femminile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impresa non femminile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>
                          <a:effectLst/>
                          <a:latin typeface="Arial Narrow" panose="020B0606020202030204" pitchFamily="34" charset="0"/>
                        </a:rPr>
                        <a:t>                                  2,55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effectLst/>
                          <a:latin typeface="Arial Narrow" panose="020B0606020202030204" pitchFamily="34" charset="0"/>
                        </a:rPr>
                        <a:t>                                  3,83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43378"/>
              </p:ext>
            </p:extLst>
          </p:nvPr>
        </p:nvGraphicFramePr>
        <p:xfrm>
          <a:off x="683568" y="5139781"/>
          <a:ext cx="2448272" cy="1609353"/>
        </p:xfrm>
        <a:graphic>
          <a:graphicData uri="http://schemas.openxmlformats.org/drawingml/2006/table">
            <a:tbl>
              <a:tblPr/>
              <a:tblGrid>
                <a:gridCol w="1218442"/>
                <a:gridCol w="1229830"/>
              </a:tblGrid>
              <a:tr h="15572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effectLst/>
                          <a:latin typeface="Arial Narrow" panose="020B0606020202030204" pitchFamily="34" charset="0"/>
                        </a:rPr>
                        <a:t>FIRENZE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2606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Addetti medi x impresa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07396"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impresa straniera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impresa non straniera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2535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>
                          <a:effectLst/>
                          <a:latin typeface="Arial Narrow" panose="020B0606020202030204" pitchFamily="34" charset="0"/>
                        </a:rPr>
                        <a:t>                                  2,31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>
                          <a:effectLst/>
                          <a:latin typeface="Arial Narrow" panose="020B0606020202030204" pitchFamily="34" charset="0"/>
                        </a:rPr>
                        <a:t>                                  4,79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7396"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impresa giovanile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impresa non giovanile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2535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>
                          <a:effectLst/>
                          <a:latin typeface="Arial Narrow" panose="020B0606020202030204" pitchFamily="34" charset="0"/>
                        </a:rPr>
                        <a:t>                                  1,86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>
                          <a:effectLst/>
                          <a:latin typeface="Arial Narrow" panose="020B0606020202030204" pitchFamily="34" charset="0"/>
                        </a:rPr>
                        <a:t>                                  4,86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7396"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impresa femminile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impresa non femminile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2535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>
                          <a:effectLst/>
                          <a:latin typeface="Arial Narrow" panose="020B0606020202030204" pitchFamily="34" charset="0"/>
                        </a:rPr>
                        <a:t>                                  2,84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effectLst/>
                          <a:latin typeface="Arial Narrow" panose="020B0606020202030204" pitchFamily="34" charset="0"/>
                        </a:rPr>
                        <a:t>                                  4,72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683566"/>
              </p:ext>
            </p:extLst>
          </p:nvPr>
        </p:nvGraphicFramePr>
        <p:xfrm>
          <a:off x="5665440" y="5157192"/>
          <a:ext cx="2362944" cy="1584176"/>
        </p:xfrm>
        <a:graphic>
          <a:graphicData uri="http://schemas.openxmlformats.org/drawingml/2006/table">
            <a:tbl>
              <a:tblPr/>
              <a:tblGrid>
                <a:gridCol w="1181472"/>
                <a:gridCol w="1181472"/>
              </a:tblGrid>
              <a:tr h="19802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effectLst/>
                          <a:latin typeface="Arial Narrow" panose="020B0606020202030204" pitchFamily="34" charset="0"/>
                        </a:rPr>
                        <a:t>ITALIA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802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Addetti medi x impresa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80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impresa straniera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impresa non straniera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>
                          <a:effectLst/>
                          <a:latin typeface="Arial Narrow" panose="020B0606020202030204" pitchFamily="34" charset="0"/>
                        </a:rPr>
                        <a:t>                                  2,03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>
                          <a:effectLst/>
                          <a:latin typeface="Arial Narrow" panose="020B0606020202030204" pitchFamily="34" charset="0"/>
                        </a:rPr>
                        <a:t>                                  4,18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impresa giovanile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impresa non giovanile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>
                          <a:effectLst/>
                          <a:latin typeface="Arial Narrow" panose="020B0606020202030204" pitchFamily="34" charset="0"/>
                        </a:rPr>
                        <a:t>                                  1,90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>
                          <a:effectLst/>
                          <a:latin typeface="Arial Narrow" panose="020B0606020202030204" pitchFamily="34" charset="0"/>
                        </a:rPr>
                        <a:t>                                  4,11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impresa femminile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i="0" u="none" strike="noStrike">
                          <a:effectLst/>
                          <a:latin typeface="Calibri" panose="020F0502020204030204" pitchFamily="34" charset="0"/>
                        </a:rPr>
                        <a:t>impresa non femminile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effectLst/>
                          <a:latin typeface="Arial Narrow" panose="020B0606020202030204" pitchFamily="34" charset="0"/>
                        </a:rPr>
                        <a:t>                                  2,45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effectLst/>
                          <a:latin typeface="Arial Narrow" panose="020B0606020202030204" pitchFamily="34" charset="0"/>
                        </a:rPr>
                        <a:t>                                  4,36 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25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«Età» delle imprese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27584" y="3417878"/>
            <a:ext cx="1571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straniere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563888" y="342118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giovanili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732240" y="3457939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femminili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66" y="908720"/>
            <a:ext cx="7705301" cy="242506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353" y="3819027"/>
            <a:ext cx="8903294" cy="2223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25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La sopravvivenza delle imprese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27584" y="3417878"/>
            <a:ext cx="1571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straniere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563888" y="342118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giovanili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732240" y="3457939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femminili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980728"/>
            <a:ext cx="8311257" cy="530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52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Distribuzione sul territorio provinciale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092805"/>
            <a:ext cx="8542426" cy="235057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761" y="3641936"/>
            <a:ext cx="8406318" cy="245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64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Altri aspetti 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3" name="文本框 13"/>
          <p:cNvSpPr txBox="1"/>
          <p:nvPr/>
        </p:nvSpPr>
        <p:spPr>
          <a:xfrm>
            <a:off x="269352" y="5216446"/>
            <a:ext cx="2386612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STRANIERE</a:t>
            </a:r>
          </a:p>
        </p:txBody>
      </p:sp>
      <p:cxnSp>
        <p:nvCxnSpPr>
          <p:cNvPr id="34" name="直接连接符 12"/>
          <p:cNvCxnSpPr/>
          <p:nvPr/>
        </p:nvCxnSpPr>
        <p:spPr>
          <a:xfrm>
            <a:off x="375552" y="5583076"/>
            <a:ext cx="2174213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13"/>
          <p:cNvSpPr txBox="1"/>
          <p:nvPr/>
        </p:nvSpPr>
        <p:spPr>
          <a:xfrm>
            <a:off x="3523077" y="5216446"/>
            <a:ext cx="2397600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GIOVANILI</a:t>
            </a:r>
          </a:p>
        </p:txBody>
      </p:sp>
      <p:cxnSp>
        <p:nvCxnSpPr>
          <p:cNvPr id="36" name="直接连接符 12"/>
          <p:cNvCxnSpPr/>
          <p:nvPr/>
        </p:nvCxnSpPr>
        <p:spPr>
          <a:xfrm>
            <a:off x="3647853" y="5607311"/>
            <a:ext cx="2070538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12"/>
          <p:cNvCxnSpPr/>
          <p:nvPr/>
        </p:nvCxnSpPr>
        <p:spPr>
          <a:xfrm>
            <a:off x="6851612" y="5606251"/>
            <a:ext cx="2070538" cy="0"/>
          </a:xfrm>
          <a:prstGeom prst="line">
            <a:avLst/>
          </a:prstGeom>
          <a:ln w="38100">
            <a:solidFill>
              <a:srgbClr val="E669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13"/>
          <p:cNvSpPr txBox="1"/>
          <p:nvPr/>
        </p:nvSpPr>
        <p:spPr>
          <a:xfrm>
            <a:off x="6755732" y="5206335"/>
            <a:ext cx="2396257" cy="30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 FEMMINILI</a:t>
            </a:r>
          </a:p>
        </p:txBody>
      </p:sp>
      <p:sp>
        <p:nvSpPr>
          <p:cNvPr id="39" name="Rettangolo 38"/>
          <p:cNvSpPr/>
          <p:nvPr/>
        </p:nvSpPr>
        <p:spPr>
          <a:xfrm>
            <a:off x="939252" y="5624504"/>
            <a:ext cx="794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9: </a:t>
            </a:r>
          </a:p>
          <a:p>
            <a:pPr marL="0" lvl="1" algn="ctr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4,5% </a:t>
            </a:r>
          </a:p>
        </p:txBody>
      </p:sp>
      <p:sp>
        <p:nvSpPr>
          <p:cNvPr id="40" name="Rettangolo 39"/>
          <p:cNvSpPr/>
          <p:nvPr/>
        </p:nvSpPr>
        <p:spPr>
          <a:xfrm>
            <a:off x="4255272" y="5609542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40: 19,9%</a:t>
            </a:r>
            <a:endParaRPr lang="it-IT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41" name="Rettangolo 40"/>
          <p:cNvSpPr/>
          <p:nvPr/>
        </p:nvSpPr>
        <p:spPr>
          <a:xfrm>
            <a:off x="7328224" y="5609542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26: 12,9%</a:t>
            </a:r>
            <a:endParaRPr lang="it-IT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0" y="3726121"/>
            <a:ext cx="87210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Di seguito l’incidenza delle diverse forme di impresa all’interno del panorama delle startup innovative (201 a inizio Agosto, numero in calo rispetto ai periodi precedenti, calo che ha influito anche sulle dinamiche di queste forme di organizzazione imprenditoriale). </a:t>
            </a:r>
          </a:p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Come si può notare, la startup attira l’imprenditoria giovanile (1 su startup su 5 è un’impresa giovanile). </a:t>
            </a:r>
          </a:p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Dal confronto con Toscana e Italia emerge una modesta «sotto-rappresentazione» delle imprese femminili (12,9% rispetto al 14,7% toscano e al 14% nazionale). </a:t>
            </a:r>
            <a:endParaRPr lang="it-IT" sz="14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004203"/>
            <a:ext cx="4577143" cy="2754583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4852549" y="1171194"/>
            <a:ext cx="36724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La presenza di imprese con status artigiano nelle tre forme a fianco denota una quota lievemente maggiore rispetto ai dati medi riferiti a Toscana e molto più accentuati considerando l’Italia. </a:t>
            </a:r>
          </a:p>
          <a:p>
            <a:pPr marL="0" lvl="1" algn="just"/>
            <a:endParaRPr lang="it-IT" sz="14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Probabilmente la specializzazione settoriale e una marcata diffusione della piccola impresa artigiana sul territorio potrebbero costituire due dei fattori che spiegano questa particolarità.</a:t>
            </a:r>
            <a:endParaRPr lang="it-IT" sz="14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13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Altri aspetti – cosa fanno le donne…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340" y="896941"/>
            <a:ext cx="8219319" cy="558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70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Altri aspetti – cosa fanno gli stranieri…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734483"/>
            <a:ext cx="7687722" cy="5986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91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Altri aspetti – cosa fanno gli under 35…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8520" y="765175"/>
            <a:ext cx="9158823" cy="5828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9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67608"/>
            <a:ext cx="903548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Dati di sintesi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78931" y="4342293"/>
            <a:ext cx="89565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>
                <a:latin typeface="Arial Narrow" panose="020B0606020202030204" pitchFamily="34" charset="0"/>
              </a:rPr>
              <a:t>Dopo aver superato, a fine </a:t>
            </a:r>
            <a:r>
              <a:rPr lang="it-IT" sz="1600" dirty="0">
                <a:latin typeface="Arial Narrow" panose="020B0606020202030204" pitchFamily="34" charset="0"/>
              </a:rPr>
              <a:t>2023 </a:t>
            </a:r>
            <a:r>
              <a:rPr lang="it-IT" sz="1600" dirty="0" smtClean="0">
                <a:latin typeface="Arial Narrow" panose="020B0606020202030204" pitchFamily="34" charset="0"/>
              </a:rPr>
              <a:t>la soglia delle 17.000 unità attive, le </a:t>
            </a:r>
            <a:r>
              <a:rPr lang="it-IT" sz="1600" dirty="0">
                <a:latin typeface="Arial Narrow" panose="020B0606020202030204" pitchFamily="34" charset="0"/>
              </a:rPr>
              <a:t>imprese </a:t>
            </a:r>
            <a:r>
              <a:rPr lang="it-IT" sz="1600" dirty="0" smtClean="0">
                <a:latin typeface="Arial Narrow" panose="020B0606020202030204" pitchFamily="34" charset="0"/>
              </a:rPr>
              <a:t>straniere consolidano ulteriormente le proprie consistenze numeriche, chiudendo il primo semestre a 17.567 (+2,9% annuale</a:t>
            </a:r>
            <a:r>
              <a:rPr lang="it-IT" sz="1600" dirty="0">
                <a:latin typeface="Arial Narrow" panose="020B0606020202030204" pitchFamily="34" charset="0"/>
              </a:rPr>
              <a:t>)</a:t>
            </a:r>
            <a:r>
              <a:rPr lang="it-IT" sz="1600" dirty="0" smtClean="0">
                <a:latin typeface="Arial Narrow" panose="020B0606020202030204" pitchFamily="34" charset="0"/>
              </a:rPr>
              <a:t>. </a:t>
            </a:r>
            <a:r>
              <a:rPr lang="it-IT" sz="1600" dirty="0">
                <a:latin typeface="Arial Narrow" panose="020B0606020202030204" pitchFamily="34" charset="0"/>
              </a:rPr>
              <a:t>Le imprese giovanili under 35 </a:t>
            </a:r>
            <a:r>
              <a:rPr lang="it-IT" sz="1600" dirty="0" smtClean="0">
                <a:latin typeface="Arial Narrow" panose="020B0606020202030204" pitchFamily="34" charset="0"/>
              </a:rPr>
              <a:t>attive, pur in crescita su base trimestrale, accusano un calo su base annua del 3,3%. </a:t>
            </a:r>
            <a:r>
              <a:rPr lang="it-IT" sz="1600" dirty="0">
                <a:latin typeface="Arial Narrow" panose="020B0606020202030204" pitchFamily="34" charset="0"/>
              </a:rPr>
              <a:t>Le imprese femminili attive confermano il proprio ruolo, </a:t>
            </a:r>
            <a:r>
              <a:rPr lang="it-IT" sz="1600" dirty="0" smtClean="0">
                <a:latin typeface="Arial Narrow" panose="020B0606020202030204" pitchFamily="34" charset="0"/>
              </a:rPr>
              <a:t>mantenendosi intorno alle 20,000 unità attive. </a:t>
            </a:r>
            <a:endParaRPr lang="it-IT" sz="1600" dirty="0">
              <a:latin typeface="Arial Narrow" panose="020B060602020203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961" y="908720"/>
            <a:ext cx="8749519" cy="336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40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Valori assoluti e </a:t>
            </a:r>
            <a:r>
              <a:rPr kumimoji="1" lang="it-IT" altLang="it-IT" sz="2800" b="1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q</a:t>
            </a: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uote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9" name="文本框 13"/>
          <p:cNvSpPr txBox="1"/>
          <p:nvPr/>
        </p:nvSpPr>
        <p:spPr>
          <a:xfrm>
            <a:off x="552448" y="828299"/>
            <a:ext cx="2396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FEMMINILI</a:t>
            </a:r>
          </a:p>
        </p:txBody>
      </p:sp>
      <p:sp>
        <p:nvSpPr>
          <p:cNvPr id="55" name="文本框 13"/>
          <p:cNvSpPr txBox="1"/>
          <p:nvPr/>
        </p:nvSpPr>
        <p:spPr>
          <a:xfrm>
            <a:off x="6363789" y="827458"/>
            <a:ext cx="23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STRANIERE</a:t>
            </a:r>
          </a:p>
        </p:txBody>
      </p:sp>
      <p:sp>
        <p:nvSpPr>
          <p:cNvPr id="56" name="文本框 13"/>
          <p:cNvSpPr txBox="1"/>
          <p:nvPr/>
        </p:nvSpPr>
        <p:spPr>
          <a:xfrm>
            <a:off x="3391496" y="827458"/>
            <a:ext cx="239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GIOVANILI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" name="Ovale 1"/>
          <p:cNvSpPr/>
          <p:nvPr/>
        </p:nvSpPr>
        <p:spPr>
          <a:xfrm>
            <a:off x="598607" y="1148747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22.706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Ovale 39"/>
          <p:cNvSpPr/>
          <p:nvPr/>
        </p:nvSpPr>
        <p:spPr>
          <a:xfrm>
            <a:off x="3463778" y="113000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6.805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Ovale 40"/>
          <p:cNvSpPr/>
          <p:nvPr/>
        </p:nvSpPr>
        <p:spPr>
          <a:xfrm>
            <a:off x="6516216" y="1133420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19.524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Freccia circolare a destra 4"/>
          <p:cNvSpPr/>
          <p:nvPr/>
        </p:nvSpPr>
        <p:spPr>
          <a:xfrm>
            <a:off x="107504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87514" y="181845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3953887" y="181764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7020272" y="184453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Ovale 50"/>
          <p:cNvSpPr/>
          <p:nvPr/>
        </p:nvSpPr>
        <p:spPr>
          <a:xfrm>
            <a:off x="622274" y="2104268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20.005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2" name="Freccia circolare a destra 51"/>
          <p:cNvSpPr/>
          <p:nvPr/>
        </p:nvSpPr>
        <p:spPr>
          <a:xfrm>
            <a:off x="2923925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3" name="Freccia circolare a destra 52"/>
          <p:cNvSpPr/>
          <p:nvPr/>
        </p:nvSpPr>
        <p:spPr>
          <a:xfrm>
            <a:off x="5948261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4" name="Ovale 53"/>
          <p:cNvSpPr/>
          <p:nvPr/>
        </p:nvSpPr>
        <p:spPr>
          <a:xfrm>
            <a:off x="3463778" y="206827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6.175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3" name="Ovale 62"/>
          <p:cNvSpPr/>
          <p:nvPr/>
        </p:nvSpPr>
        <p:spPr>
          <a:xfrm>
            <a:off x="6534724" y="2107981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17.567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4" name="Rettangolo 63"/>
          <p:cNvSpPr/>
          <p:nvPr/>
        </p:nvSpPr>
        <p:spPr>
          <a:xfrm>
            <a:off x="624573" y="3372083"/>
            <a:ext cx="77145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 algn="just">
              <a:buNone/>
            </a:pPr>
            <a:r>
              <a:rPr lang="it-IT" sz="20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Quanto incidono sulle imprese attive fiorentine?</a:t>
            </a:r>
            <a:endParaRPr lang="it-IT" sz="2000" b="1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ccia in giù 7"/>
          <p:cNvSpPr/>
          <p:nvPr/>
        </p:nvSpPr>
        <p:spPr>
          <a:xfrm>
            <a:off x="4316302" y="2823367"/>
            <a:ext cx="331114" cy="1656184"/>
          </a:xfrm>
          <a:prstGeom prst="downArrow">
            <a:avLst/>
          </a:prstGeom>
          <a:noFill/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Freccia in giù 64"/>
          <p:cNvSpPr/>
          <p:nvPr/>
        </p:nvSpPr>
        <p:spPr>
          <a:xfrm>
            <a:off x="1476068" y="2823367"/>
            <a:ext cx="331114" cy="1656184"/>
          </a:xfrm>
          <a:prstGeom prst="downArrow">
            <a:avLst/>
          </a:prstGeom>
          <a:noFill/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Freccia in giù 65"/>
          <p:cNvSpPr/>
          <p:nvPr/>
        </p:nvSpPr>
        <p:spPr>
          <a:xfrm>
            <a:off x="7391538" y="2811443"/>
            <a:ext cx="331114" cy="1656184"/>
          </a:xfrm>
          <a:prstGeom prst="downArrow">
            <a:avLst/>
          </a:prstGeom>
          <a:noFill/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arrotondato 8"/>
          <p:cNvSpPr/>
          <p:nvPr/>
        </p:nvSpPr>
        <p:spPr>
          <a:xfrm>
            <a:off x="1087514" y="4509120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22,5%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67" name="Rettangolo arrotondato 66"/>
          <p:cNvSpPr/>
          <p:nvPr/>
        </p:nvSpPr>
        <p:spPr>
          <a:xfrm>
            <a:off x="3944347" y="4510408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6,9</a:t>
            </a:r>
            <a:r>
              <a:rPr lang="it-IT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</a:t>
            </a:r>
            <a:endParaRPr lang="it-IT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8" name="Rettangolo arrotondato 67"/>
          <p:cNvSpPr/>
          <p:nvPr/>
        </p:nvSpPr>
        <p:spPr>
          <a:xfrm>
            <a:off x="6948264" y="4509120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19,8</a:t>
            </a:r>
            <a:r>
              <a:rPr lang="it-IT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</a:t>
            </a:r>
            <a:endParaRPr lang="it-IT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Rettangolo arrotondato 25"/>
          <p:cNvSpPr/>
          <p:nvPr/>
        </p:nvSpPr>
        <p:spPr>
          <a:xfrm>
            <a:off x="388560" y="5675333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 24%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7" name="Rettangolo arrotondato 26"/>
          <p:cNvSpPr/>
          <p:nvPr/>
        </p:nvSpPr>
        <p:spPr>
          <a:xfrm>
            <a:off x="1750576" y="5675333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22,7%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3285400" y="5675333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Toscana7%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0" name="Rettangolo arrotondato 29"/>
          <p:cNvSpPr/>
          <p:nvPr/>
        </p:nvSpPr>
        <p:spPr>
          <a:xfrm>
            <a:off x="4647416" y="5675333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8,2%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1" name="Rettangolo arrotondato 30"/>
          <p:cNvSpPr/>
          <p:nvPr/>
        </p:nvSpPr>
        <p:spPr>
          <a:xfrm>
            <a:off x="6244558" y="5675333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Toscana16,9%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2" name="Rettangolo arrotondato 31"/>
          <p:cNvSpPr/>
          <p:nvPr/>
        </p:nvSpPr>
        <p:spPr>
          <a:xfrm>
            <a:off x="7606574" y="5675333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 11,7%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23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Il grado di partecipazione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9" name="文本框 13"/>
          <p:cNvSpPr txBox="1"/>
          <p:nvPr/>
        </p:nvSpPr>
        <p:spPr>
          <a:xfrm>
            <a:off x="552448" y="828299"/>
            <a:ext cx="2396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FEMMINILI</a:t>
            </a:r>
          </a:p>
        </p:txBody>
      </p:sp>
      <p:sp>
        <p:nvSpPr>
          <p:cNvPr id="55" name="文本框 13"/>
          <p:cNvSpPr txBox="1"/>
          <p:nvPr/>
        </p:nvSpPr>
        <p:spPr>
          <a:xfrm>
            <a:off x="6363789" y="827458"/>
            <a:ext cx="23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STRANIERE</a:t>
            </a:r>
          </a:p>
        </p:txBody>
      </p:sp>
      <p:sp>
        <p:nvSpPr>
          <p:cNvPr id="56" name="文本框 13"/>
          <p:cNvSpPr txBox="1"/>
          <p:nvPr/>
        </p:nvSpPr>
        <p:spPr>
          <a:xfrm>
            <a:off x="3391496" y="827458"/>
            <a:ext cx="239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GIOVANILI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Freccia circolare a destra 4"/>
          <p:cNvSpPr/>
          <p:nvPr/>
        </p:nvSpPr>
        <p:spPr>
          <a:xfrm>
            <a:off x="107504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87514" y="181845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3953887" y="181764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7020272" y="184453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Freccia circolare a destra 51"/>
          <p:cNvSpPr/>
          <p:nvPr/>
        </p:nvSpPr>
        <p:spPr>
          <a:xfrm>
            <a:off x="2923925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3" name="Freccia circolare a destra 52"/>
          <p:cNvSpPr/>
          <p:nvPr/>
        </p:nvSpPr>
        <p:spPr>
          <a:xfrm>
            <a:off x="5948261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4" name="Rettangolo 63"/>
          <p:cNvSpPr/>
          <p:nvPr/>
        </p:nvSpPr>
        <p:spPr>
          <a:xfrm>
            <a:off x="395536" y="3153162"/>
            <a:ext cx="82370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 algn="just">
              <a:buNone/>
            </a:pPr>
            <a:r>
              <a:rPr lang="it-IT" sz="20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Con quale grado di esclusività si caratterizzano queste forme, </a:t>
            </a:r>
            <a:r>
              <a:rPr lang="it-IT" sz="2000" b="1" u="sng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al netto delle imprese individuali</a:t>
            </a:r>
            <a:r>
              <a:rPr lang="it-IT" sz="20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, dove essa è totalitaria?</a:t>
            </a:r>
            <a:endParaRPr lang="it-IT" sz="2000" b="1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ccia in giù 7"/>
          <p:cNvSpPr/>
          <p:nvPr/>
        </p:nvSpPr>
        <p:spPr>
          <a:xfrm>
            <a:off x="4321571" y="2851648"/>
            <a:ext cx="331114" cy="1369440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Freccia in giù 64"/>
          <p:cNvSpPr/>
          <p:nvPr/>
        </p:nvSpPr>
        <p:spPr>
          <a:xfrm>
            <a:off x="1461927" y="2851648"/>
            <a:ext cx="331114" cy="1369440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Freccia in giù 65"/>
          <p:cNvSpPr/>
          <p:nvPr/>
        </p:nvSpPr>
        <p:spPr>
          <a:xfrm>
            <a:off x="7265098" y="2852936"/>
            <a:ext cx="331114" cy="1368152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/>
          <p:cNvSpPr/>
          <p:nvPr/>
        </p:nvSpPr>
        <p:spPr>
          <a:xfrm>
            <a:off x="31242" y="5313467"/>
            <a:ext cx="87504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Nelle compagini sociali, l’esclusività è </a:t>
            </a:r>
            <a:r>
              <a:rPr lang="it-IT" sz="2000" b="1" u="sng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particolarmente </a:t>
            </a:r>
            <a:r>
              <a:rPr lang="it-IT" sz="2000" b="1" u="sng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pronunciata </a:t>
            </a:r>
            <a:r>
              <a:rPr lang="it-IT" sz="2000" b="1" u="sng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nelle imprese straniere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, diversamente dalle imprese femminili, dove la quota di imprese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solo 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femminili è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al 48,3% e delle imprese giovanili, dove si mantiene al di sopra del 50% (51,6%).</a:t>
            </a:r>
            <a:endParaRPr lang="it-IT" sz="20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27" name="Ovale 26"/>
          <p:cNvSpPr/>
          <p:nvPr/>
        </p:nvSpPr>
        <p:spPr>
          <a:xfrm>
            <a:off x="598607" y="1148747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22.620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Ovale 27"/>
          <p:cNvSpPr/>
          <p:nvPr/>
        </p:nvSpPr>
        <p:spPr>
          <a:xfrm>
            <a:off x="3463778" y="113000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6.548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Ovale 29"/>
          <p:cNvSpPr/>
          <p:nvPr/>
        </p:nvSpPr>
        <p:spPr>
          <a:xfrm>
            <a:off x="6516216" y="1133420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19.370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Ovale 30"/>
          <p:cNvSpPr/>
          <p:nvPr/>
        </p:nvSpPr>
        <p:spPr>
          <a:xfrm>
            <a:off x="586414" y="2104268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19.919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Ovale 31"/>
          <p:cNvSpPr/>
          <p:nvPr/>
        </p:nvSpPr>
        <p:spPr>
          <a:xfrm>
            <a:off x="3463778" y="206827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5.914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Ovale 32"/>
          <p:cNvSpPr/>
          <p:nvPr/>
        </p:nvSpPr>
        <p:spPr>
          <a:xfrm>
            <a:off x="6507829" y="2090051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17.406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582" y="4271570"/>
            <a:ext cx="314325" cy="676867"/>
          </a:xfrm>
          <a:prstGeom prst="rect">
            <a:avLst/>
          </a:prstGeom>
        </p:spPr>
      </p:pic>
      <p:pic>
        <p:nvPicPr>
          <p:cNvPr id="34" name="Immagin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6213" y="4298477"/>
            <a:ext cx="314325" cy="676867"/>
          </a:xfrm>
          <a:prstGeom prst="rect">
            <a:avLst/>
          </a:prstGeom>
        </p:spPr>
      </p:pic>
      <p:pic>
        <p:nvPicPr>
          <p:cNvPr id="35" name="Immagin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7778" y="4312601"/>
            <a:ext cx="314325" cy="676867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7514" y="4271570"/>
            <a:ext cx="1210797" cy="697434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7790" y="4312601"/>
            <a:ext cx="1190734" cy="685877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68048" y="4308812"/>
            <a:ext cx="1125214" cy="64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3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La dinamica di iscrizioni e cancellazioni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9" name="文本框 13"/>
          <p:cNvSpPr txBox="1"/>
          <p:nvPr/>
        </p:nvSpPr>
        <p:spPr>
          <a:xfrm>
            <a:off x="552448" y="828299"/>
            <a:ext cx="2396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FEMMINILI</a:t>
            </a:r>
          </a:p>
        </p:txBody>
      </p:sp>
      <p:sp>
        <p:nvSpPr>
          <p:cNvPr id="55" name="文本框 13"/>
          <p:cNvSpPr txBox="1"/>
          <p:nvPr/>
        </p:nvSpPr>
        <p:spPr>
          <a:xfrm>
            <a:off x="6363789" y="827458"/>
            <a:ext cx="23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STRANIERE</a:t>
            </a:r>
          </a:p>
        </p:txBody>
      </p:sp>
      <p:sp>
        <p:nvSpPr>
          <p:cNvPr id="56" name="文本框 13"/>
          <p:cNvSpPr txBox="1"/>
          <p:nvPr/>
        </p:nvSpPr>
        <p:spPr>
          <a:xfrm>
            <a:off x="3391496" y="827458"/>
            <a:ext cx="239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GIOVANILI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" name="Ovale 1"/>
          <p:cNvSpPr/>
          <p:nvPr/>
        </p:nvSpPr>
        <p:spPr>
          <a:xfrm>
            <a:off x="685029" y="112104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1.367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iscrizioni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Ovale 39"/>
          <p:cNvSpPr/>
          <p:nvPr/>
        </p:nvSpPr>
        <p:spPr>
          <a:xfrm>
            <a:off x="3463778" y="113000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1.380 iscrizioni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Ovale 40"/>
          <p:cNvSpPr/>
          <p:nvPr/>
        </p:nvSpPr>
        <p:spPr>
          <a:xfrm>
            <a:off x="6516216" y="1133420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1.698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iscrizioni</a:t>
            </a:r>
          </a:p>
        </p:txBody>
      </p:sp>
      <p:sp>
        <p:nvSpPr>
          <p:cNvPr id="5" name="Freccia circolare a destra 4"/>
          <p:cNvSpPr/>
          <p:nvPr/>
        </p:nvSpPr>
        <p:spPr>
          <a:xfrm>
            <a:off x="107504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1" name="Ovale 50"/>
          <p:cNvSpPr/>
          <p:nvPr/>
        </p:nvSpPr>
        <p:spPr>
          <a:xfrm>
            <a:off x="685029" y="2104268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1.345 </a:t>
            </a:r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cessazioni</a:t>
            </a:r>
          </a:p>
        </p:txBody>
      </p:sp>
      <p:sp>
        <p:nvSpPr>
          <p:cNvPr id="52" name="Freccia circolare a destra 51"/>
          <p:cNvSpPr/>
          <p:nvPr/>
        </p:nvSpPr>
        <p:spPr>
          <a:xfrm>
            <a:off x="2923925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3" name="Freccia circolare a destra 52"/>
          <p:cNvSpPr/>
          <p:nvPr/>
        </p:nvSpPr>
        <p:spPr>
          <a:xfrm>
            <a:off x="5948261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4" name="Ovale 53"/>
          <p:cNvSpPr/>
          <p:nvPr/>
        </p:nvSpPr>
        <p:spPr>
          <a:xfrm>
            <a:off x="3463778" y="206827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541 cessazioni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3" name="Ovale 62"/>
          <p:cNvSpPr/>
          <p:nvPr/>
        </p:nvSpPr>
        <p:spPr>
          <a:xfrm>
            <a:off x="6534724" y="2107981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1.148</a:t>
            </a:r>
          </a:p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cessazioni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125760" y="2763530"/>
            <a:ext cx="88924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I saldi tra iscrizioni e cessazioni sono positivi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sia pur con saldi assai diversificati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;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il 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dato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delle imprese 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giovanili, dove si registrano sempre poche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cessazioni, in realtà va </a:t>
            </a:r>
            <a:r>
              <a:rPr lang="it-IT" sz="2000" b="1" u="sng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letto assieme al passaggio </a:t>
            </a:r>
            <a:r>
              <a:rPr lang="it-IT" sz="2000" b="1" u="sng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anagrafico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, che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annualmente ne ridimensiona 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il valore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assoluto) e che si fa sentire in modo marcato proprio nel passaggio dal 4° al 1° trimestre. </a:t>
            </a:r>
            <a:endParaRPr lang="it-IT" sz="20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8296" y="4409817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 algn="just">
              <a:buNone/>
            </a:pPr>
            <a:r>
              <a:rPr lang="it-IT" sz="14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Quanto incide (nell’ultimo trimestre) ciascuna dinamica sul totale delle iscrizioni e cessazioni?</a:t>
            </a:r>
            <a:endParaRPr lang="it-IT" sz="1400" b="1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ttangolo arrotondato 17"/>
          <p:cNvSpPr/>
          <p:nvPr/>
        </p:nvSpPr>
        <p:spPr>
          <a:xfrm>
            <a:off x="3764616" y="4744068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21</a:t>
            </a:r>
            <a:r>
              <a:rPr lang="it-IT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</a:t>
            </a:r>
            <a:endParaRPr lang="it-IT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ttangolo arrotondato 18"/>
          <p:cNvSpPr/>
          <p:nvPr/>
        </p:nvSpPr>
        <p:spPr>
          <a:xfrm>
            <a:off x="6768533" y="4742780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30,7</a:t>
            </a:r>
            <a:r>
              <a:rPr lang="it-IT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</a:t>
            </a:r>
            <a:endParaRPr lang="it-IT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ttangolo arrotondato 19"/>
          <p:cNvSpPr/>
          <p:nvPr/>
        </p:nvSpPr>
        <p:spPr>
          <a:xfrm>
            <a:off x="927124" y="4713211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26,9%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1" name="Rettangolo arrotondato 20"/>
          <p:cNvSpPr/>
          <p:nvPr/>
        </p:nvSpPr>
        <p:spPr>
          <a:xfrm>
            <a:off x="228170" y="5879424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 28,3%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2" name="Rettangolo arrotondato 21"/>
          <p:cNvSpPr/>
          <p:nvPr/>
        </p:nvSpPr>
        <p:spPr>
          <a:xfrm>
            <a:off x="1590186" y="5879424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26,7%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4" name="Rettangolo arrotondato 23"/>
          <p:cNvSpPr/>
          <p:nvPr/>
        </p:nvSpPr>
        <p:spPr>
          <a:xfrm>
            <a:off x="3125010" y="5879424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Toscana20,8%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5" name="Rettangolo arrotondato 24"/>
          <p:cNvSpPr/>
          <p:nvPr/>
        </p:nvSpPr>
        <p:spPr>
          <a:xfrm>
            <a:off x="7502375" y="5880351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18,7%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6" name="Rettangolo arrotondato 25"/>
          <p:cNvSpPr/>
          <p:nvPr/>
        </p:nvSpPr>
        <p:spPr>
          <a:xfrm>
            <a:off x="6066892" y="5879424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Toscana27,7%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7" name="Rettangolo arrotondato 26"/>
          <p:cNvSpPr/>
          <p:nvPr/>
        </p:nvSpPr>
        <p:spPr>
          <a:xfrm>
            <a:off x="4532068" y="5890739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22,9%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8" name="Freccia in giù 27"/>
          <p:cNvSpPr/>
          <p:nvPr/>
        </p:nvSpPr>
        <p:spPr>
          <a:xfrm>
            <a:off x="4249687" y="3139680"/>
            <a:ext cx="331114" cy="1369440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reccia in giù 29"/>
          <p:cNvSpPr/>
          <p:nvPr/>
        </p:nvSpPr>
        <p:spPr>
          <a:xfrm>
            <a:off x="1390043" y="3139680"/>
            <a:ext cx="331114" cy="1369440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reccia in giù 30"/>
          <p:cNvSpPr/>
          <p:nvPr/>
        </p:nvSpPr>
        <p:spPr>
          <a:xfrm>
            <a:off x="7193214" y="3140968"/>
            <a:ext cx="331114" cy="1368152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56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Le iscrizioni per settori – 2° trimestre 2024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3" name="Rettangolo 22"/>
          <p:cNvSpPr/>
          <p:nvPr/>
        </p:nvSpPr>
        <p:spPr>
          <a:xfrm>
            <a:off x="4788024" y="3861048"/>
            <a:ext cx="417646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I dati si riferiscono al 2° trimestre 2024, limitatamente alle imprese collocate in uno dei settori della classificazione </a:t>
            </a:r>
            <a:r>
              <a:rPr lang="it-IT" sz="1400" b="1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Ateco</a:t>
            </a:r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. Come appare dai singoli diagrammi, sono diverse le attività prescelte a seconda del tipo di impresa: prevalgono i servizi tra le imprese femminili e giovanili, le attività industriali (manifatturiero e costruzioni) nelle imprese straniere.</a:t>
            </a:r>
            <a:endParaRPr lang="it-IT" sz="14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43" y="884716"/>
            <a:ext cx="4386429" cy="2592549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008" y="880319"/>
            <a:ext cx="4415036" cy="2592549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036" y="3596807"/>
            <a:ext cx="4415036" cy="25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5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Settori economici relativi all’attività principale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908720"/>
            <a:ext cx="8822564" cy="4097797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07504" y="5006517"/>
            <a:ext cx="875040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Dalla distribuzione per settori </a:t>
            </a:r>
            <a:r>
              <a:rPr lang="it-IT" sz="2000" b="1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Ateco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, si evidenzia una concentrazione delle imprese straniere nel commercio e nell’industria; le i. giovanili si concentrano nei servizi, a partire da quelli tradizionali, per arrivare a quelli del </a:t>
            </a:r>
            <a:r>
              <a:rPr lang="it-IT" sz="2000" b="1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c.d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 terziario non commerciale, mentre nelle imprese femminili si denota una significativa presenza nei servizi alle persone, nel commercio, nelle attività immobiliari, manifatturiere e agricole.</a:t>
            </a:r>
            <a:endParaRPr lang="it-IT" sz="20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3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Macro-settori di attività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808038"/>
            <a:ext cx="7119048" cy="262096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685" y="3717032"/>
            <a:ext cx="8838315" cy="2644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25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Classi di forme giuridiche (imprese attive)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144000" y="5866034"/>
            <a:ext cx="87504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L’impresa individuale è maggioritaria, ma in modo diverso tra imprese femminili, straniere e giovanili. Da notare come un terzo delle imprese femminili siano società.</a:t>
            </a:r>
            <a:endParaRPr lang="it-IT" sz="20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27584" y="3417878"/>
            <a:ext cx="1571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straniere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563888" y="342118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giovanili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732240" y="3457939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femminili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201" y="908720"/>
            <a:ext cx="8667287" cy="233659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040" y="3812497"/>
            <a:ext cx="8887759" cy="191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75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32876</TotalTime>
  <Words>1136</Words>
  <Application>Microsoft Office PowerPoint</Application>
  <PresentationFormat>Presentazione su schermo (4:3)</PresentationFormat>
  <Paragraphs>278</Paragraphs>
  <Slides>18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Arial Narrow</vt:lpstr>
      <vt:lpstr>Calibri</vt:lpstr>
      <vt:lpstr>Tahoma</vt:lpstr>
      <vt:lpstr>Times New Roman</vt:lpstr>
      <vt:lpstr>Struttura predefinita</vt:lpstr>
      <vt:lpstr>Città metropolitana di Firenze  Dati sintetici su imprese femminili, giovanili e straniere -   secondo trimestre 2024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Settori economici relativi all’attività principale</vt:lpstr>
      <vt:lpstr>Macro-settori di attività</vt:lpstr>
      <vt:lpstr>Classi di forme giuridiche (imprese attive)</vt:lpstr>
      <vt:lpstr>Classi di capitale sociale (imprese attive)</vt:lpstr>
      <vt:lpstr>L’occupazione nelle imprese attive</vt:lpstr>
      <vt:lpstr>«Età» delle imprese</vt:lpstr>
      <vt:lpstr>La sopravvivenza delle imprese</vt:lpstr>
      <vt:lpstr>Distribuzione sul territorio provinciale</vt:lpstr>
      <vt:lpstr>Altri aspetti </vt:lpstr>
      <vt:lpstr>Altri aspetti – cosa fanno le donne…</vt:lpstr>
      <vt:lpstr>Altri aspetti – cosa fanno gli stranieri…</vt:lpstr>
      <vt:lpstr>Altri aspetti – cosa fanno gli under 35…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Silvio Calandi</cp:lastModifiedBy>
  <cp:revision>1094</cp:revision>
  <cp:lastPrinted>2022-03-01T10:39:00Z</cp:lastPrinted>
  <dcterms:created xsi:type="dcterms:W3CDTF">2007-06-04T13:36:10Z</dcterms:created>
  <dcterms:modified xsi:type="dcterms:W3CDTF">2024-08-27T14:22:42Z</dcterms:modified>
</cp:coreProperties>
</file>