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8" r:id="rId2"/>
    <p:sldId id="331" r:id="rId3"/>
    <p:sldId id="332" r:id="rId4"/>
    <p:sldId id="348" r:id="rId5"/>
    <p:sldId id="333" r:id="rId6"/>
    <p:sldId id="334" r:id="rId7"/>
    <p:sldId id="338" r:id="rId8"/>
    <p:sldId id="314" r:id="rId9"/>
    <p:sldId id="318" r:id="rId10"/>
    <p:sldId id="317" r:id="rId11"/>
    <p:sldId id="347" r:id="rId12"/>
    <p:sldId id="346" r:id="rId13"/>
    <p:sldId id="336" r:id="rId14"/>
    <p:sldId id="335" r:id="rId15"/>
    <p:sldId id="341" r:id="rId16"/>
    <p:sldId id="343" r:id="rId17"/>
    <p:sldId id="344" r:id="rId18"/>
    <p:sldId id="345" r:id="rId19"/>
  </p:sldIdLst>
  <p:sldSz cx="9144000" cy="6858000" type="screen4x3"/>
  <p:notesSz cx="7010400" cy="9296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A50021"/>
    <a:srgbClr val="800000"/>
    <a:srgbClr val="FFFFCC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5" autoAdjust="0"/>
    <p:restoredTop sz="90435" autoAdjust="0"/>
  </p:normalViewPr>
  <p:slideViewPr>
    <p:cSldViewPr>
      <p:cViewPr varScale="1">
        <p:scale>
          <a:sx n="95" d="100"/>
          <a:sy n="95" d="100"/>
        </p:scale>
        <p:origin x="15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98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70784" y="1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10/04/2025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830643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70784" y="8830643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6482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920" y="1"/>
            <a:ext cx="3036481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303" y="4415321"/>
            <a:ext cx="5141796" cy="418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085"/>
            <a:ext cx="3036482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920" y="8832085"/>
            <a:ext cx="3036481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765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076445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11714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13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1795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14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5164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15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644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16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7702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17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314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22438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65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375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00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9293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263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724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1980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404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6" name="Immagine 5" descr="2021nuovo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6440929"/>
            <a:ext cx="1365250" cy="404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908720"/>
            <a:ext cx="7992046" cy="2808312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FFFF"/>
                </a:solidFill>
                <a:latin typeface="Arial" charset="0"/>
              </a:rPr>
              <a:t>Città metropolitana di Firenze </a:t>
            </a:r>
            <a:br>
              <a:rPr lang="it-IT" altLang="it-IT" sz="3600" b="1" dirty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2400" b="1" dirty="0">
                <a:solidFill>
                  <a:srgbClr val="FFFFFF"/>
                </a:solidFill>
                <a:latin typeface="Arial" charset="0"/>
              </a:rPr>
              <a:t>Anno 2024</a:t>
            </a:r>
            <a:endParaRPr lang="it-IT" altLang="it-IT" sz="3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180528" y="6453336"/>
            <a:ext cx="4968552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600" b="1" kern="0" dirty="0">
                <a:solidFill>
                  <a:schemeClr val="tx1"/>
                </a:solidFill>
                <a:latin typeface="Arial Narrow" panose="020B0606020202030204" pitchFamily="34" charset="0"/>
              </a:rPr>
              <a:t>Report elaborato con i dati disponibili al 07.04.2025</a:t>
            </a:r>
            <a:endParaRPr lang="it-IT" altLang="it-IT" sz="3200" b="1" kern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Classi di forme giuridiche (imprese attive)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44000" y="5866034"/>
            <a:ext cx="8750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L’impresa individuale è maggioritaria, ma in modo diverso tra imprese femminili, straniere e giovanili. Da notare come un terzo delle imprese femminili siano società.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5AB3E2F-116F-F7D6-C56C-1A07C7CFF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9" y="910356"/>
            <a:ext cx="9009905" cy="2374628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49CACD0-037E-E4DD-DE50-C63BE99D1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800" y="3882924"/>
            <a:ext cx="9144000" cy="188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Classi di capitale sociale (imprese attive)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06FDFC5-A481-0534-0C4A-A443CAD5F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5" y="945764"/>
            <a:ext cx="9063050" cy="2402409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C44B590-119A-0F07-4444-63C85A3B88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82" y="3689750"/>
            <a:ext cx="9058660" cy="276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L’occupazione nelle imprese attive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6642" y="3212976"/>
            <a:ext cx="91401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latin typeface="Arial Narrow" panose="020B0606020202030204" pitchFamily="34" charset="0"/>
                <a:cs typeface="Arial" pitchFamily="34" charset="0"/>
              </a:rPr>
              <a:t>Le piccole imprese (2-9 addetti) sono il 27,1% delle imprese giovanili, rispetto al 37,1% delle femminili e il 33,3% delle imprese straniere. Più in generale, la dimensione media di queste imprese è decisamente inferiore rispetto alle altre imprese (pesa anche la massiccia presenza di imprese con un solo addetto), tanto a livello locale, quanto a livello regionale e nazionale.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246F448-05C4-AFEC-900C-7D5687A58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" y="4941168"/>
            <a:ext cx="9047457" cy="169308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AB64A-E5DA-1C9B-6D5F-6989A798C1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69" y="992298"/>
            <a:ext cx="8926462" cy="211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58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«Età» delle imprese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05807" y="3988391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678173" y="3974456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610463" y="4003167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490CA5E-E295-D27C-4221-810BE525F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8" y="936784"/>
            <a:ext cx="9027865" cy="272171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F25202E-461A-4F88-79F7-1091D0DDFB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2" y="4687029"/>
            <a:ext cx="892302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59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Distribuzione sul territorio provinciale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18571C4-6579-5DEB-9DD1-1A83A5AF6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2" y="1119845"/>
            <a:ext cx="9022587" cy="21567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D18BE0F-1C82-FEF9-3CD3-60DE94D43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594" y="3911117"/>
            <a:ext cx="7735309" cy="189414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98B611A-5932-FB9B-937E-F53D8EB499F2}"/>
              </a:ext>
            </a:extLst>
          </p:cNvPr>
          <p:cNvSpPr txBox="1"/>
          <p:nvPr/>
        </p:nvSpPr>
        <p:spPr>
          <a:xfrm>
            <a:off x="657594" y="3518101"/>
            <a:ext cx="86940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0" u="none" strike="noStrike" dirty="0">
                <a:effectLst/>
                <a:latin typeface="Arial Narrow" panose="020B0606020202030204" pitchFamily="34" charset="0"/>
              </a:rPr>
              <a:t>Incidenza di ciascun tipo di impresa all'interno dei sistemi economici locali fiorentini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4642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Altri aspetti 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2" name="Rettangolo 41"/>
          <p:cNvSpPr/>
          <p:nvPr/>
        </p:nvSpPr>
        <p:spPr>
          <a:xfrm>
            <a:off x="4730192" y="4492387"/>
            <a:ext cx="367240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Di seguito l’incidenza delle diverse forme di impresa all’interno del panorama delle startup innovative (187 a Aprile 2025).</a:t>
            </a:r>
          </a:p>
          <a:p>
            <a:pPr marL="0" lvl="1" algn="just"/>
            <a:r>
              <a:rPr lang="it-IT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</a:p>
          <a:p>
            <a:pPr marL="0" lvl="1" algn="just"/>
            <a:r>
              <a:rPr lang="it-IT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Come si può notare, la startup attira l’imprenditoria giovanile (1 su startup su 5 è un’impresa giovanile). 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730192" y="1779221"/>
            <a:ext cx="3672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La presenza di imprese con status artigiano nelle tre forme a fianco denota una quota lievemente maggiore rispetto alle quota riferite a Toscana e molto più rilevanti rispetto all’impatto su base nazionale.</a:t>
            </a:r>
          </a:p>
          <a:p>
            <a:pPr marL="0" lvl="1" algn="just"/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1314214-9670-346D-FEC2-D69C8884F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36" y="911349"/>
            <a:ext cx="4505334" cy="284098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23762B94-45FF-C4B5-4FE1-A4BC171E9E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837" y="3741957"/>
            <a:ext cx="4381164" cy="284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35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Altri aspetti – cosa fanno le donne…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A2BF79E-27A2-AADF-AB56-29815FAF5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87" y="692696"/>
            <a:ext cx="8963827" cy="63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705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Altri aspetti – cosa fanno gli stranieri…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2E52B25-56EA-A9BB-22F6-A2F08E5CF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794110"/>
            <a:ext cx="8640960" cy="604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15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Altri aspetti – cosa fanno gli under 35…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BB53701-B452-281B-7F24-F90A215C2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" y="582165"/>
            <a:ext cx="9130716" cy="58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67608"/>
            <a:ext cx="903548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Dati di sintesi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652558" y="4302575"/>
            <a:ext cx="425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latin typeface="Arial Narrow" panose="020B0606020202030204" pitchFamily="34" charset="0"/>
              </a:rPr>
              <a:t>Nel 2024 non si sono modificati i trend che stanno caratterizzando, già da alcuni periodi, questi tipi i di imprese. le imprese giovanili marcano un arretramento del 2,9%, esito di un ricambio generazionale insufficiente a colmare le imprese fuoriuscite per ragioni anagrafiche e che denota un declino del fare imprese tra le coorti più giovani della società. In crescita le imprese straniere, stazionarie le imprese femminili.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B5AFEA7-380E-05A5-9B82-3A6AA9F9C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92" y="1036762"/>
            <a:ext cx="8656416" cy="320077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7EB1DFC-EE62-B09C-755C-FA8F203214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92" y="4237534"/>
            <a:ext cx="4328208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0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Valori assoluti e quote</a:t>
            </a: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22.624</a:t>
            </a: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7.116</a:t>
            </a: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19,746</a:t>
            </a: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</a:p>
        </p:txBody>
      </p:sp>
      <p:sp>
        <p:nvSpPr>
          <p:cNvPr id="51" name="Ovale 50"/>
          <p:cNvSpPr/>
          <p:nvPr/>
        </p:nvSpPr>
        <p:spPr>
          <a:xfrm>
            <a:off x="622274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19.964</a:t>
            </a: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6.477</a:t>
            </a: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17.765</a:t>
            </a:r>
          </a:p>
        </p:txBody>
      </p:sp>
      <p:sp>
        <p:nvSpPr>
          <p:cNvPr id="64" name="Rettangolo 63"/>
          <p:cNvSpPr/>
          <p:nvPr/>
        </p:nvSpPr>
        <p:spPr>
          <a:xfrm>
            <a:off x="624573" y="3372083"/>
            <a:ext cx="7714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incidono sulle imprese attive fiorentine?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4316302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76068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91538" y="2811443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1087514" y="450912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22,5%</a:t>
            </a:r>
          </a:p>
        </p:txBody>
      </p:sp>
      <p:sp>
        <p:nvSpPr>
          <p:cNvPr id="67" name="Rettangolo arrotondato 66"/>
          <p:cNvSpPr/>
          <p:nvPr/>
        </p:nvSpPr>
        <p:spPr>
          <a:xfrm>
            <a:off x="3944347" y="451040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7,3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</a:p>
        </p:txBody>
      </p:sp>
      <p:sp>
        <p:nvSpPr>
          <p:cNvPr id="68" name="Rettangolo arrotondato 67"/>
          <p:cNvSpPr/>
          <p:nvPr/>
        </p:nvSpPr>
        <p:spPr>
          <a:xfrm>
            <a:off x="6948264" y="450912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20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38856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24%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175057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22,7%</a:t>
            </a:r>
          </a:p>
        </p:txBody>
      </p:sp>
      <p:sp>
        <p:nvSpPr>
          <p:cNvPr id="28" name="Rettangolo arrotondato 27"/>
          <p:cNvSpPr/>
          <p:nvPr/>
        </p:nvSpPr>
        <p:spPr>
          <a:xfrm>
            <a:off x="328540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Toscana7,4%</a:t>
            </a:r>
          </a:p>
        </p:txBody>
      </p:sp>
      <p:sp>
        <p:nvSpPr>
          <p:cNvPr id="30" name="Rettangolo arrotondato 29"/>
          <p:cNvSpPr/>
          <p:nvPr/>
        </p:nvSpPr>
        <p:spPr>
          <a:xfrm>
            <a:off x="464741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8,7%</a:t>
            </a:r>
          </a:p>
        </p:txBody>
      </p:sp>
      <p:sp>
        <p:nvSpPr>
          <p:cNvPr id="31" name="Rettangolo arrotondato 30"/>
          <p:cNvSpPr/>
          <p:nvPr/>
        </p:nvSpPr>
        <p:spPr>
          <a:xfrm>
            <a:off x="6244558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Toscana17,1%</a:t>
            </a:r>
          </a:p>
        </p:txBody>
      </p:sp>
      <p:sp>
        <p:nvSpPr>
          <p:cNvPr id="32" name="Rettangolo arrotondato 31"/>
          <p:cNvSpPr/>
          <p:nvPr/>
        </p:nvSpPr>
        <p:spPr>
          <a:xfrm>
            <a:off x="7606574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 11,8%</a:t>
            </a:r>
          </a:p>
        </p:txBody>
      </p:sp>
    </p:spTree>
    <p:extLst>
      <p:ext uri="{BB962C8B-B14F-4D97-AF65-F5344CB8AC3E}">
        <p14:creationId xmlns:p14="http://schemas.microsoft.com/office/powerpoint/2010/main" val="82823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Evoluzione imprese (2019 – 2024)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DC4E598-E3FD-9CD9-ECFA-0363AF007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2497"/>
            <a:ext cx="9144000" cy="547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5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FC4C1F80-5B30-1222-A433-A9A51DFDF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889" y="4283237"/>
            <a:ext cx="7658449" cy="714316"/>
          </a:xfrm>
          <a:prstGeom prst="rect">
            <a:avLst/>
          </a:prstGeom>
        </p:spPr>
      </p:pic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4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Il grado di partecipazione e presenza nelle imprese attive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682954" y="870075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290117" y="858352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753646" y="856097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4" name="Rettangolo 63"/>
          <p:cNvSpPr/>
          <p:nvPr/>
        </p:nvSpPr>
        <p:spPr>
          <a:xfrm>
            <a:off x="287935" y="1228294"/>
            <a:ext cx="823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Con quale grado di esclusività si caratterizzano queste forme, </a:t>
            </a:r>
            <a:r>
              <a:rPr lang="it-IT" sz="2000" b="1" u="sng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al netto delle imprese individuali</a:t>
            </a: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, dove essa è totalitaria?</a:t>
            </a:r>
          </a:p>
        </p:txBody>
      </p:sp>
      <p:sp>
        <p:nvSpPr>
          <p:cNvPr id="65" name="Freccia in giù 64"/>
          <p:cNvSpPr/>
          <p:nvPr/>
        </p:nvSpPr>
        <p:spPr>
          <a:xfrm>
            <a:off x="1461926" y="1986989"/>
            <a:ext cx="445777" cy="2234099"/>
          </a:xfrm>
          <a:prstGeom prst="down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31242" y="5313467"/>
            <a:ext cx="87504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compagini sociali, l’esclusività è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particolarmente pronunciata nelle imprese straniere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approssimandosi all’80%, diversamente dalle imprese femminili, dove la quota di imprese solo femminili è al 48,2% e delle imprese giovanili, dove si mantiene al di sopra del 50% (51,6%).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25146" y="4270701"/>
            <a:ext cx="13179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Esclusivo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Maggioritario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5417242" y="4283237"/>
            <a:ext cx="13179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Esclusivo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Maggioritario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CE74135D-91F9-5C40-33EC-3B070EEFD362}"/>
              </a:ext>
            </a:extLst>
          </p:cNvPr>
          <p:cNvSpPr/>
          <p:nvPr/>
        </p:nvSpPr>
        <p:spPr>
          <a:xfrm>
            <a:off x="4584119" y="1981851"/>
            <a:ext cx="445777" cy="2234099"/>
          </a:xfrm>
          <a:prstGeom prst="down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B39970EB-FB71-BCC2-9466-E4A1AAE8F210}"/>
              </a:ext>
            </a:extLst>
          </p:cNvPr>
          <p:cNvSpPr/>
          <p:nvPr/>
        </p:nvSpPr>
        <p:spPr>
          <a:xfrm>
            <a:off x="7260535" y="1922272"/>
            <a:ext cx="445777" cy="2234099"/>
          </a:xfrm>
          <a:prstGeom prst="down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3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La dinamica di iscrizioni e cancellazioni</a:t>
            </a: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685029" y="112104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1.423</a:t>
            </a: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1.457 iscrizioni</a:t>
            </a: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1.751</a:t>
            </a:r>
          </a:p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85029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1.398 cessazioni</a:t>
            </a: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605 cessazioni</a:t>
            </a: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1.173</a:t>
            </a:r>
          </a:p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125760" y="2763530"/>
            <a:ext cx="88924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saldi tra iscrizioni e cessazioni sono positivi, sia pur con saldi assai diversificati; il dato delle imprese giovanili, dove si registrano sempre poche cessazioni, in realtà va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letto assieme al passaggio anagrafico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che annualmente ne ridimensiona il valore assoluto) e che si fa sentire in modo marcato proprio nel passaggio dal 4° al 1° trimestre.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18296" y="4420947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1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incide (nell’ultimo trimestre) ciascuna dinamica sul totale delle iscrizioni e cessazioni?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3861133" y="4699792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19,5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6804660" y="470360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26,5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1001489" y="4687782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26,3%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228170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27,6%</a:t>
            </a:r>
          </a:p>
        </p:txBody>
      </p:sp>
      <p:sp>
        <p:nvSpPr>
          <p:cNvPr id="22" name="Rettangolo arrotondato 21"/>
          <p:cNvSpPr/>
          <p:nvPr/>
        </p:nvSpPr>
        <p:spPr>
          <a:xfrm>
            <a:off x="1590186" y="5879424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265%</a:t>
            </a:r>
          </a:p>
        </p:txBody>
      </p:sp>
      <p:sp>
        <p:nvSpPr>
          <p:cNvPr id="24" name="Rettangolo arrotondato 23"/>
          <p:cNvSpPr/>
          <p:nvPr/>
        </p:nvSpPr>
        <p:spPr>
          <a:xfrm>
            <a:off x="3125010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Toscana19,1%</a:t>
            </a:r>
          </a:p>
        </p:txBody>
      </p:sp>
      <p:sp>
        <p:nvSpPr>
          <p:cNvPr id="25" name="Rettangolo arrotondato 24"/>
          <p:cNvSpPr/>
          <p:nvPr/>
        </p:nvSpPr>
        <p:spPr>
          <a:xfrm>
            <a:off x="7502375" y="5880351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17,2%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6066892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Toscana24,9%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4532068" y="5890739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20,9%</a:t>
            </a:r>
          </a:p>
        </p:txBody>
      </p:sp>
      <p:sp>
        <p:nvSpPr>
          <p:cNvPr id="28" name="Freccia in giù 27"/>
          <p:cNvSpPr/>
          <p:nvPr/>
        </p:nvSpPr>
        <p:spPr>
          <a:xfrm>
            <a:off x="4249687" y="3139680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1390043" y="3139680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in giù 30"/>
          <p:cNvSpPr/>
          <p:nvPr/>
        </p:nvSpPr>
        <p:spPr>
          <a:xfrm>
            <a:off x="7193214" y="3140968"/>
            <a:ext cx="331114" cy="13681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56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e tipo di impresa nel 2024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4788024" y="3861048"/>
            <a:ext cx="417646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al 2024, limitatamente alle imprese collocate in uno dei settori della classificazione Ateco. Come appare dai singoli diagrammi, sono diverse le attività prescelte a seconda del tipo di impresa: prevalgono i servizi tra le imprese femminili e giovanili, le attività industriali (manifatturiero e costruzioni) nelle imprese straniere.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DE2E716A-875E-AB21-8DE9-0520DBBB2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66" y="911153"/>
            <a:ext cx="4392534" cy="280416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18A739F-6314-4D5D-F643-F1E0C59BC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910910"/>
            <a:ext cx="4400797" cy="280440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66DBA75-EC2F-7215-5D94-95BBC59BD0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466" y="3854971"/>
            <a:ext cx="4392534" cy="280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Settori economici relativi all’attività principale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-36512" y="5182160"/>
            <a:ext cx="87504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Dalla distribuzione per settori </a:t>
            </a:r>
            <a:r>
              <a:rPr lang="it-IT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si evidenzia una concentrazione delle imprese straniere nel commercio e nell’industria; le i. giovanili si concentrano nei servizi, a partire da quelli tradizionali, per arrivare a quelli del </a:t>
            </a:r>
            <a:r>
              <a:rPr lang="it-IT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c.d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terziario non commerciale, mentre nelle imprese femminili si denota una significativa presenza nei servizi alle persone, nel commercio, nelle attività immobiliari, manifatturiere e agricole.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836499B-9B36-D8AF-07A1-7E9CDF566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878965"/>
            <a:ext cx="8856984" cy="435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Macro-settori di attività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207521D-775D-A764-CDAD-45CFA2C6C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5" y="3933056"/>
            <a:ext cx="9067800" cy="244602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B41C860-B92D-DBDA-041F-211BF11FE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80" y="1023093"/>
            <a:ext cx="8913640" cy="265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56103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802</Words>
  <Application>Microsoft Office PowerPoint</Application>
  <PresentationFormat>Presentazione su schermo (4:3)</PresentationFormat>
  <Paragraphs>115</Paragraphs>
  <Slides>18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Tahoma</vt:lpstr>
      <vt:lpstr>Times New Roman</vt:lpstr>
      <vt:lpstr>Struttura predefinita</vt:lpstr>
      <vt:lpstr>Città metropolitana di Firenze  Dati sintetici su imprese femminili, giovanili e straniere -   Anno 2024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Settori economici relativi all’attività principale</vt:lpstr>
      <vt:lpstr>Macro-settori di attività</vt:lpstr>
      <vt:lpstr>Classi di forme giuridiche (imprese attive)</vt:lpstr>
      <vt:lpstr>Classi di capitale sociale (imprese attive)</vt:lpstr>
      <vt:lpstr>L’occupazione nelle imprese attive</vt:lpstr>
      <vt:lpstr>«Età» delle imprese</vt:lpstr>
      <vt:lpstr>Distribuzione sul territorio provinciale</vt:lpstr>
      <vt:lpstr>Altri aspetti </vt:lpstr>
      <vt:lpstr>Altri aspetti – cosa fanno le donne…</vt:lpstr>
      <vt:lpstr>Altri aspetti – cosa fanno gli stranieri…</vt:lpstr>
      <vt:lpstr>Altri aspetti – cosa fanno gli under 35…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CALANDI Silvio</cp:lastModifiedBy>
  <cp:revision>1126</cp:revision>
  <cp:lastPrinted>2024-12-09T09:06:55Z</cp:lastPrinted>
  <dcterms:created xsi:type="dcterms:W3CDTF">2007-06-04T13:36:10Z</dcterms:created>
  <dcterms:modified xsi:type="dcterms:W3CDTF">2025-04-10T10:01:07Z</dcterms:modified>
</cp:coreProperties>
</file>