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8" r:id="rId2"/>
    <p:sldId id="306" r:id="rId3"/>
    <p:sldId id="313" r:id="rId4"/>
    <p:sldId id="310" r:id="rId5"/>
    <p:sldId id="308" r:id="rId6"/>
    <p:sldId id="309" r:id="rId7"/>
    <p:sldId id="295" r:id="rId8"/>
    <p:sldId id="314" r:id="rId9"/>
    <p:sldId id="304" r:id="rId10"/>
    <p:sldId id="315" r:id="rId11"/>
    <p:sldId id="305" r:id="rId12"/>
    <p:sldId id="296" r:id="rId13"/>
    <p:sldId id="298" r:id="rId14"/>
  </p:sldIdLst>
  <p:sldSz cx="9144000" cy="6858000" type="screen4x3"/>
  <p:notesSz cx="7099300" cy="10234613"/>
  <p:defaultTextStyle>
    <a:defPPr>
      <a:defRPr lang="it-IT"/>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800000"/>
    <a:srgbClr val="003399"/>
    <a:srgbClr val="0000CC"/>
    <a:srgbClr val="000099"/>
    <a:srgbClr val="99CC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86439" autoAdjust="0"/>
  </p:normalViewPr>
  <p:slideViewPr>
    <p:cSldViewPr>
      <p:cViewPr varScale="1">
        <p:scale>
          <a:sx n="81" d="100"/>
          <a:sy n="81" d="100"/>
        </p:scale>
        <p:origin x="-965"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46" y="-8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smtClean="0"/>
            </a:lvl1pPr>
          </a:lstStyle>
          <a:p>
            <a:pPr>
              <a:defRPr/>
            </a:pPr>
            <a:endParaRPr lang="it-IT"/>
          </a:p>
        </p:txBody>
      </p:sp>
      <p:sp>
        <p:nvSpPr>
          <p:cNvPr id="3" name="Segnaposto data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smtClean="0"/>
            </a:lvl1pPr>
          </a:lstStyle>
          <a:p>
            <a:pPr>
              <a:defRPr/>
            </a:pPr>
            <a:fld id="{9BF6A714-0CEA-43CD-9619-066686320844}" type="datetimeFigureOut">
              <a:rPr lang="it-IT"/>
              <a:pPr>
                <a:defRPr/>
              </a:pPr>
              <a:t>05/03/2019</a:t>
            </a:fld>
            <a:endParaRPr lang="it-IT"/>
          </a:p>
        </p:txBody>
      </p:sp>
      <p:sp>
        <p:nvSpPr>
          <p:cNvPr id="4" name="Segnaposto piè di pagina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smtClean="0"/>
            </a:lvl1pPr>
          </a:lstStyle>
          <a:p>
            <a:pPr>
              <a:defRPr/>
            </a:pPr>
            <a:endParaRPr lang="it-IT"/>
          </a:p>
        </p:txBody>
      </p:sp>
      <p:sp>
        <p:nvSpPr>
          <p:cNvPr id="5" name="Segnaposto numero diapositiva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smtClean="0"/>
            </a:lvl1pPr>
          </a:lstStyle>
          <a:p>
            <a:pPr>
              <a:defRPr/>
            </a:pPr>
            <a:fld id="{681B45D8-7002-410C-8237-4756D2D9EC1A}" type="slidenum">
              <a:rPr lang="it-IT"/>
              <a:pPr>
                <a:defRPr/>
              </a:pPr>
              <a:t>‹N›</a:t>
            </a:fld>
            <a:endParaRPr lang="it-IT" dirty="0"/>
          </a:p>
        </p:txBody>
      </p:sp>
    </p:spTree>
    <p:extLst>
      <p:ext uri="{BB962C8B-B14F-4D97-AF65-F5344CB8AC3E}">
        <p14:creationId xmlns:p14="http://schemas.microsoft.com/office/powerpoint/2010/main" val="24616487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27" tIns="47413" rIns="94827" bIns="47413" numCol="1" anchor="t" anchorCtr="0" compatLnSpc="1">
            <a:prstTxWarp prst="textNoShape">
              <a:avLst/>
            </a:prstTxWarp>
          </a:bodyPr>
          <a:lstStyle>
            <a:lvl1pPr defTabSz="948303">
              <a:defRPr sz="1300"/>
            </a:lvl1pPr>
          </a:lstStyle>
          <a:p>
            <a:pPr>
              <a:defRPr/>
            </a:pPr>
            <a:endParaRPr lang="it-IT" altLang="it-IT"/>
          </a:p>
        </p:txBody>
      </p:sp>
      <p:sp>
        <p:nvSpPr>
          <p:cNvPr id="5123" name="Rectangle 3"/>
          <p:cNvSpPr>
            <a:spLocks noGrp="1" noChangeArrowheads="1"/>
          </p:cNvSpPr>
          <p:nvPr>
            <p:ph type="dt" idx="1"/>
          </p:nvPr>
        </p:nvSpPr>
        <p:spPr bwMode="auto">
          <a:xfrm>
            <a:off x="4024313" y="0"/>
            <a:ext cx="3074987"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27" tIns="47413" rIns="94827" bIns="47413" numCol="1" anchor="t" anchorCtr="0" compatLnSpc="1">
            <a:prstTxWarp prst="textNoShape">
              <a:avLst/>
            </a:prstTxWarp>
          </a:bodyPr>
          <a:lstStyle>
            <a:lvl1pPr algn="r" defTabSz="948303">
              <a:defRPr sz="1300"/>
            </a:lvl1pPr>
          </a:lstStyle>
          <a:p>
            <a:pPr>
              <a:defRPr/>
            </a:pPr>
            <a:endParaRPr lang="it-IT" altLang="it-IT"/>
          </a:p>
        </p:txBody>
      </p:sp>
      <p:sp>
        <p:nvSpPr>
          <p:cNvPr id="14340"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46150" y="4860925"/>
            <a:ext cx="5207000"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27" tIns="47413" rIns="94827" bIns="47413" numCol="1" anchor="t" anchorCtr="0" compatLnSpc="1">
            <a:prstTxWarp prst="textNoShape">
              <a:avLst/>
            </a:prstTxWarp>
          </a:bodyPr>
          <a:lstStyle/>
          <a:p>
            <a:pPr lvl="0"/>
            <a:r>
              <a:rPr lang="it-IT" altLang="it-IT" noProof="0" smtClean="0"/>
              <a:t>Fare clic per modificare gli stili del testo dello schema</a:t>
            </a:r>
          </a:p>
          <a:p>
            <a:pPr lvl="1"/>
            <a:r>
              <a:rPr lang="it-IT" altLang="it-IT" noProof="0" smtClean="0"/>
              <a:t>Secondo livello</a:t>
            </a:r>
          </a:p>
          <a:p>
            <a:pPr lvl="2"/>
            <a:r>
              <a:rPr lang="it-IT" altLang="it-IT" noProof="0" smtClean="0"/>
              <a:t>Terzo livello</a:t>
            </a:r>
          </a:p>
          <a:p>
            <a:pPr lvl="3"/>
            <a:r>
              <a:rPr lang="it-IT" altLang="it-IT" noProof="0" smtClean="0"/>
              <a:t>Quarto livello</a:t>
            </a:r>
          </a:p>
          <a:p>
            <a:pPr lvl="4"/>
            <a:r>
              <a:rPr lang="it-IT" altLang="it-IT" noProof="0" smtClean="0"/>
              <a:t>Quinto livello</a:t>
            </a:r>
          </a:p>
        </p:txBody>
      </p:sp>
      <p:sp>
        <p:nvSpPr>
          <p:cNvPr id="5126" name="Rectangle 6"/>
          <p:cNvSpPr>
            <a:spLocks noGrp="1" noChangeArrowheads="1"/>
          </p:cNvSpPr>
          <p:nvPr>
            <p:ph type="ftr" sz="quarter" idx="4"/>
          </p:nvPr>
        </p:nvSpPr>
        <p:spPr bwMode="auto">
          <a:xfrm>
            <a:off x="0" y="9723438"/>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27" tIns="47413" rIns="94827" bIns="47413" numCol="1" anchor="b" anchorCtr="0" compatLnSpc="1">
            <a:prstTxWarp prst="textNoShape">
              <a:avLst/>
            </a:prstTxWarp>
          </a:bodyPr>
          <a:lstStyle>
            <a:lvl1pPr defTabSz="948303">
              <a:defRPr sz="1300"/>
            </a:lvl1pPr>
          </a:lstStyle>
          <a:p>
            <a:pPr>
              <a:defRPr/>
            </a:pPr>
            <a:endParaRPr lang="it-IT" altLang="it-IT"/>
          </a:p>
        </p:txBody>
      </p:sp>
      <p:sp>
        <p:nvSpPr>
          <p:cNvPr id="5127" name="Rectangle 7"/>
          <p:cNvSpPr>
            <a:spLocks noGrp="1" noChangeArrowheads="1"/>
          </p:cNvSpPr>
          <p:nvPr>
            <p:ph type="sldNum" sz="quarter" idx="5"/>
          </p:nvPr>
        </p:nvSpPr>
        <p:spPr bwMode="auto">
          <a:xfrm>
            <a:off x="4024313" y="9723438"/>
            <a:ext cx="3074987"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27" tIns="47413" rIns="94827" bIns="47413" numCol="1" anchor="b" anchorCtr="0" compatLnSpc="1">
            <a:prstTxWarp prst="textNoShape">
              <a:avLst/>
            </a:prstTxWarp>
          </a:bodyPr>
          <a:lstStyle>
            <a:lvl1pPr algn="r" defTabSz="948303">
              <a:defRPr sz="1300"/>
            </a:lvl1pPr>
          </a:lstStyle>
          <a:p>
            <a:pPr>
              <a:defRPr/>
            </a:pPr>
            <a:fld id="{A477D610-05B6-450C-BDA4-4707EB8FCD1D}" type="slidenum">
              <a:rPr lang="it-IT" altLang="it-IT"/>
              <a:pPr>
                <a:defRPr/>
              </a:pPr>
              <a:t>‹N›</a:t>
            </a:fld>
            <a:endParaRPr lang="it-IT" altLang="it-IT"/>
          </a:p>
        </p:txBody>
      </p:sp>
    </p:spTree>
    <p:extLst>
      <p:ext uri="{BB962C8B-B14F-4D97-AF65-F5344CB8AC3E}">
        <p14:creationId xmlns:p14="http://schemas.microsoft.com/office/powerpoint/2010/main" val="38385326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defTabSz="946150" eaLnBrk="0" hangingPunct="0">
              <a:spcBef>
                <a:spcPct val="30000"/>
              </a:spcBef>
              <a:defRPr sz="1200">
                <a:solidFill>
                  <a:schemeClr val="tx1"/>
                </a:solidFill>
                <a:latin typeface="Times New Roman" pitchFamily="18" charset="0"/>
              </a:defRPr>
            </a:lvl1pPr>
            <a:lvl2pPr marL="781050" indent="-298450" defTabSz="946150" eaLnBrk="0" hangingPunct="0">
              <a:spcBef>
                <a:spcPct val="30000"/>
              </a:spcBef>
              <a:defRPr sz="1200">
                <a:solidFill>
                  <a:schemeClr val="tx1"/>
                </a:solidFill>
                <a:latin typeface="Times New Roman" pitchFamily="18" charset="0"/>
              </a:defRPr>
            </a:lvl2pPr>
            <a:lvl3pPr marL="1201738" indent="-238125" defTabSz="946150" eaLnBrk="0" hangingPunct="0">
              <a:spcBef>
                <a:spcPct val="30000"/>
              </a:spcBef>
              <a:defRPr sz="1200">
                <a:solidFill>
                  <a:schemeClr val="tx1"/>
                </a:solidFill>
                <a:latin typeface="Times New Roman" pitchFamily="18" charset="0"/>
              </a:defRPr>
            </a:lvl3pPr>
            <a:lvl4pPr marL="1684338" indent="-238125" defTabSz="946150" eaLnBrk="0" hangingPunct="0">
              <a:spcBef>
                <a:spcPct val="30000"/>
              </a:spcBef>
              <a:defRPr sz="1200">
                <a:solidFill>
                  <a:schemeClr val="tx1"/>
                </a:solidFill>
                <a:latin typeface="Times New Roman" pitchFamily="18" charset="0"/>
              </a:defRPr>
            </a:lvl4pPr>
            <a:lvl5pPr marL="2166938" indent="-238125" defTabSz="946150" eaLnBrk="0" hangingPunct="0">
              <a:spcBef>
                <a:spcPct val="30000"/>
              </a:spcBef>
              <a:defRPr sz="1200">
                <a:solidFill>
                  <a:schemeClr val="tx1"/>
                </a:solidFill>
                <a:latin typeface="Times New Roman" pitchFamily="18" charset="0"/>
              </a:defRPr>
            </a:lvl5pPr>
            <a:lvl6pPr marL="2624138" indent="-238125" defTabSz="946150" eaLnBrk="0" fontAlgn="base" hangingPunct="0">
              <a:spcBef>
                <a:spcPct val="30000"/>
              </a:spcBef>
              <a:spcAft>
                <a:spcPct val="0"/>
              </a:spcAft>
              <a:defRPr sz="1200">
                <a:solidFill>
                  <a:schemeClr val="tx1"/>
                </a:solidFill>
                <a:latin typeface="Times New Roman" pitchFamily="18" charset="0"/>
              </a:defRPr>
            </a:lvl6pPr>
            <a:lvl7pPr marL="3081338" indent="-238125" defTabSz="946150" eaLnBrk="0" fontAlgn="base" hangingPunct="0">
              <a:spcBef>
                <a:spcPct val="30000"/>
              </a:spcBef>
              <a:spcAft>
                <a:spcPct val="0"/>
              </a:spcAft>
              <a:defRPr sz="1200">
                <a:solidFill>
                  <a:schemeClr val="tx1"/>
                </a:solidFill>
                <a:latin typeface="Times New Roman" pitchFamily="18" charset="0"/>
              </a:defRPr>
            </a:lvl7pPr>
            <a:lvl8pPr marL="3538538" indent="-238125" defTabSz="946150" eaLnBrk="0" fontAlgn="base" hangingPunct="0">
              <a:spcBef>
                <a:spcPct val="30000"/>
              </a:spcBef>
              <a:spcAft>
                <a:spcPct val="0"/>
              </a:spcAft>
              <a:defRPr sz="1200">
                <a:solidFill>
                  <a:schemeClr val="tx1"/>
                </a:solidFill>
                <a:latin typeface="Times New Roman" pitchFamily="18" charset="0"/>
              </a:defRPr>
            </a:lvl8pPr>
            <a:lvl9pPr marL="3995738" indent="-238125" defTabSz="9461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90422CB-D45B-46AB-AC2A-9E7EF8594A14}" type="slidenum">
              <a:rPr lang="it-IT" altLang="it-IT" sz="1300" smtClean="0"/>
              <a:pPr eaLnBrk="1" hangingPunct="1">
                <a:spcBef>
                  <a:spcPct val="0"/>
                </a:spcBef>
              </a:pPr>
              <a:t>2</a:t>
            </a:fld>
            <a:endParaRPr lang="it-IT" altLang="it-IT" sz="1300" smtClean="0"/>
          </a:p>
        </p:txBody>
      </p:sp>
      <p:sp>
        <p:nvSpPr>
          <p:cNvPr id="15363" name="Rectangle 2"/>
          <p:cNvSpPr>
            <a:spLocks noGrp="1" noRot="1" noChangeAspect="1" noChangeArrowheads="1" noTextEdit="1"/>
          </p:cNvSpPr>
          <p:nvPr>
            <p:ph type="sldImg"/>
          </p:nvPr>
        </p:nvSpPr>
        <p:spPr>
          <a:xfrm>
            <a:off x="982663" y="788988"/>
            <a:ext cx="5135562" cy="3852862"/>
          </a:xfrm>
          <a:ln/>
        </p:spPr>
      </p:sp>
      <p:sp>
        <p:nvSpPr>
          <p:cNvPr id="14340" name="Rectangle 3"/>
          <p:cNvSpPr>
            <a:spLocks noGrp="1" noChangeArrowheads="1"/>
          </p:cNvSpPr>
          <p:nvPr>
            <p:ph type="body" idx="1"/>
          </p:nvPr>
        </p:nvSpPr>
        <p:spPr>
          <a:xfrm>
            <a:off x="958850" y="4878388"/>
            <a:ext cx="5183188" cy="4564062"/>
          </a:xfrm>
        </p:spPr>
        <p:txBody>
          <a:bodyPr/>
          <a:lstStyle/>
          <a:p>
            <a:pPr eaLnBrk="1" hangingPunct="1">
              <a:defRPr/>
            </a:pPr>
            <a:endParaRPr lang="it-IT" altLang="it-IT" dirty="0" smtClean="0">
              <a:latin typeface="+mn-lt"/>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defTabSz="947738" eaLnBrk="0" hangingPunct="0">
              <a:spcBef>
                <a:spcPct val="30000"/>
              </a:spcBef>
              <a:defRPr sz="1200">
                <a:solidFill>
                  <a:schemeClr val="tx1"/>
                </a:solidFill>
                <a:latin typeface="Times New Roman" pitchFamily="18" charset="0"/>
              </a:defRPr>
            </a:lvl1pPr>
            <a:lvl2pPr marL="782638" indent="-300038" defTabSz="947738" eaLnBrk="0" hangingPunct="0">
              <a:spcBef>
                <a:spcPct val="30000"/>
              </a:spcBef>
              <a:defRPr sz="1200">
                <a:solidFill>
                  <a:schemeClr val="tx1"/>
                </a:solidFill>
                <a:latin typeface="Times New Roman" pitchFamily="18" charset="0"/>
              </a:defRPr>
            </a:lvl2pPr>
            <a:lvl3pPr marL="1204913" indent="-239713" defTabSz="947738" eaLnBrk="0" hangingPunct="0">
              <a:spcBef>
                <a:spcPct val="30000"/>
              </a:spcBef>
              <a:defRPr sz="1200">
                <a:solidFill>
                  <a:schemeClr val="tx1"/>
                </a:solidFill>
                <a:latin typeface="Times New Roman" pitchFamily="18" charset="0"/>
              </a:defRPr>
            </a:lvl3pPr>
            <a:lvl4pPr marL="1687513" indent="-239713" defTabSz="947738" eaLnBrk="0" hangingPunct="0">
              <a:spcBef>
                <a:spcPct val="30000"/>
              </a:spcBef>
              <a:defRPr sz="1200">
                <a:solidFill>
                  <a:schemeClr val="tx1"/>
                </a:solidFill>
                <a:latin typeface="Times New Roman" pitchFamily="18" charset="0"/>
              </a:defRPr>
            </a:lvl4pPr>
            <a:lvl5pPr marL="2170113" indent="-239713" defTabSz="947738" eaLnBrk="0" hangingPunct="0">
              <a:spcBef>
                <a:spcPct val="30000"/>
              </a:spcBef>
              <a:defRPr sz="1200">
                <a:solidFill>
                  <a:schemeClr val="tx1"/>
                </a:solidFill>
                <a:latin typeface="Times New Roman" pitchFamily="18" charset="0"/>
              </a:defRPr>
            </a:lvl5pPr>
            <a:lvl6pPr marL="2627313" indent="-239713" defTabSz="947738" eaLnBrk="0" fontAlgn="base" hangingPunct="0">
              <a:spcBef>
                <a:spcPct val="30000"/>
              </a:spcBef>
              <a:spcAft>
                <a:spcPct val="0"/>
              </a:spcAft>
              <a:defRPr sz="1200">
                <a:solidFill>
                  <a:schemeClr val="tx1"/>
                </a:solidFill>
                <a:latin typeface="Times New Roman" pitchFamily="18" charset="0"/>
              </a:defRPr>
            </a:lvl6pPr>
            <a:lvl7pPr marL="3084513" indent="-239713" defTabSz="947738" eaLnBrk="0" fontAlgn="base" hangingPunct="0">
              <a:spcBef>
                <a:spcPct val="30000"/>
              </a:spcBef>
              <a:spcAft>
                <a:spcPct val="0"/>
              </a:spcAft>
              <a:defRPr sz="1200">
                <a:solidFill>
                  <a:schemeClr val="tx1"/>
                </a:solidFill>
                <a:latin typeface="Times New Roman" pitchFamily="18" charset="0"/>
              </a:defRPr>
            </a:lvl7pPr>
            <a:lvl8pPr marL="3541713" indent="-239713" defTabSz="947738" eaLnBrk="0" fontAlgn="base" hangingPunct="0">
              <a:spcBef>
                <a:spcPct val="30000"/>
              </a:spcBef>
              <a:spcAft>
                <a:spcPct val="0"/>
              </a:spcAft>
              <a:defRPr sz="1200">
                <a:solidFill>
                  <a:schemeClr val="tx1"/>
                </a:solidFill>
                <a:latin typeface="Times New Roman" pitchFamily="18" charset="0"/>
              </a:defRPr>
            </a:lvl8pPr>
            <a:lvl9pPr marL="3998913" indent="-239713" defTabSz="94773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E04E4F1-384A-4364-9D77-6E0A118C0590}" type="slidenum">
              <a:rPr lang="it-IT" altLang="it-IT" sz="1300" smtClean="0"/>
              <a:pPr eaLnBrk="1" hangingPunct="1">
                <a:spcBef>
                  <a:spcPct val="0"/>
                </a:spcBef>
              </a:pPr>
              <a:t>11</a:t>
            </a:fld>
            <a:endParaRPr lang="it-IT" altLang="it-IT" sz="1300" smtClean="0"/>
          </a:p>
        </p:txBody>
      </p:sp>
      <p:sp>
        <p:nvSpPr>
          <p:cNvPr id="23555" name="Rectangle 2"/>
          <p:cNvSpPr>
            <a:spLocks noGrp="1" noRot="1" noChangeAspect="1" noChangeArrowheads="1" noTextEdit="1"/>
          </p:cNvSpPr>
          <p:nvPr>
            <p:ph type="sldImg"/>
          </p:nvPr>
        </p:nvSpPr>
        <p:spPr>
          <a:xfrm>
            <a:off x="981075" y="787400"/>
            <a:ext cx="5138738" cy="3854450"/>
          </a:xfrm>
          <a:ln/>
        </p:spPr>
      </p:sp>
      <p:sp>
        <p:nvSpPr>
          <p:cNvPr id="23556" name="Rectangle 3"/>
          <p:cNvSpPr>
            <a:spLocks noGrp="1" noChangeArrowheads="1"/>
          </p:cNvSpPr>
          <p:nvPr>
            <p:ph type="body" idx="1"/>
          </p:nvPr>
        </p:nvSpPr>
        <p:spPr>
          <a:xfrm>
            <a:off x="958850" y="4878388"/>
            <a:ext cx="5183188" cy="4564062"/>
          </a:xfrm>
          <a:noFill/>
        </p:spPr>
        <p:txBody>
          <a:bodyPr/>
          <a:lstStyle/>
          <a:p>
            <a:pPr eaLnBrk="1" hangingPunct="1"/>
            <a:endParaRPr lang="it-IT" alt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defTabSz="947738" eaLnBrk="0" hangingPunct="0">
              <a:spcBef>
                <a:spcPct val="30000"/>
              </a:spcBef>
              <a:defRPr sz="1200">
                <a:solidFill>
                  <a:schemeClr val="tx1"/>
                </a:solidFill>
                <a:latin typeface="Times New Roman" pitchFamily="18" charset="0"/>
              </a:defRPr>
            </a:lvl1pPr>
            <a:lvl2pPr marL="782638" indent="-300038" defTabSz="947738" eaLnBrk="0" hangingPunct="0">
              <a:spcBef>
                <a:spcPct val="30000"/>
              </a:spcBef>
              <a:defRPr sz="1200">
                <a:solidFill>
                  <a:schemeClr val="tx1"/>
                </a:solidFill>
                <a:latin typeface="Times New Roman" pitchFamily="18" charset="0"/>
              </a:defRPr>
            </a:lvl2pPr>
            <a:lvl3pPr marL="1204913" indent="-239713" defTabSz="947738" eaLnBrk="0" hangingPunct="0">
              <a:spcBef>
                <a:spcPct val="30000"/>
              </a:spcBef>
              <a:defRPr sz="1200">
                <a:solidFill>
                  <a:schemeClr val="tx1"/>
                </a:solidFill>
                <a:latin typeface="Times New Roman" pitchFamily="18" charset="0"/>
              </a:defRPr>
            </a:lvl3pPr>
            <a:lvl4pPr marL="1687513" indent="-239713" defTabSz="947738" eaLnBrk="0" hangingPunct="0">
              <a:spcBef>
                <a:spcPct val="30000"/>
              </a:spcBef>
              <a:defRPr sz="1200">
                <a:solidFill>
                  <a:schemeClr val="tx1"/>
                </a:solidFill>
                <a:latin typeface="Times New Roman" pitchFamily="18" charset="0"/>
              </a:defRPr>
            </a:lvl4pPr>
            <a:lvl5pPr marL="2170113" indent="-239713" defTabSz="947738" eaLnBrk="0" hangingPunct="0">
              <a:spcBef>
                <a:spcPct val="30000"/>
              </a:spcBef>
              <a:defRPr sz="1200">
                <a:solidFill>
                  <a:schemeClr val="tx1"/>
                </a:solidFill>
                <a:latin typeface="Times New Roman" pitchFamily="18" charset="0"/>
              </a:defRPr>
            </a:lvl5pPr>
            <a:lvl6pPr marL="2627313" indent="-239713" defTabSz="947738" eaLnBrk="0" fontAlgn="base" hangingPunct="0">
              <a:spcBef>
                <a:spcPct val="30000"/>
              </a:spcBef>
              <a:spcAft>
                <a:spcPct val="0"/>
              </a:spcAft>
              <a:defRPr sz="1200">
                <a:solidFill>
                  <a:schemeClr val="tx1"/>
                </a:solidFill>
                <a:latin typeface="Times New Roman" pitchFamily="18" charset="0"/>
              </a:defRPr>
            </a:lvl6pPr>
            <a:lvl7pPr marL="3084513" indent="-239713" defTabSz="947738" eaLnBrk="0" fontAlgn="base" hangingPunct="0">
              <a:spcBef>
                <a:spcPct val="30000"/>
              </a:spcBef>
              <a:spcAft>
                <a:spcPct val="0"/>
              </a:spcAft>
              <a:defRPr sz="1200">
                <a:solidFill>
                  <a:schemeClr val="tx1"/>
                </a:solidFill>
                <a:latin typeface="Times New Roman" pitchFamily="18" charset="0"/>
              </a:defRPr>
            </a:lvl7pPr>
            <a:lvl8pPr marL="3541713" indent="-239713" defTabSz="947738" eaLnBrk="0" fontAlgn="base" hangingPunct="0">
              <a:spcBef>
                <a:spcPct val="30000"/>
              </a:spcBef>
              <a:spcAft>
                <a:spcPct val="0"/>
              </a:spcAft>
              <a:defRPr sz="1200">
                <a:solidFill>
                  <a:schemeClr val="tx1"/>
                </a:solidFill>
                <a:latin typeface="Times New Roman" pitchFamily="18" charset="0"/>
              </a:defRPr>
            </a:lvl8pPr>
            <a:lvl9pPr marL="3998913" indent="-239713" defTabSz="94773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E15AA90-048B-4BC4-8C9C-AA55B6407C75}" type="slidenum">
              <a:rPr lang="it-IT" altLang="it-IT" sz="1300" smtClean="0"/>
              <a:pPr eaLnBrk="1" hangingPunct="1">
                <a:spcBef>
                  <a:spcPct val="0"/>
                </a:spcBef>
              </a:pPr>
              <a:t>12</a:t>
            </a:fld>
            <a:endParaRPr lang="it-IT" altLang="it-IT" sz="1300" smtClean="0"/>
          </a:p>
        </p:txBody>
      </p:sp>
      <p:sp>
        <p:nvSpPr>
          <p:cNvPr id="24579" name="Rectangle 2"/>
          <p:cNvSpPr>
            <a:spLocks noGrp="1" noRot="1" noChangeAspect="1" noChangeArrowheads="1" noTextEdit="1"/>
          </p:cNvSpPr>
          <p:nvPr>
            <p:ph type="sldImg"/>
          </p:nvPr>
        </p:nvSpPr>
        <p:spPr>
          <a:xfrm>
            <a:off x="981075" y="787400"/>
            <a:ext cx="5138738" cy="3854450"/>
          </a:xfrm>
          <a:ln/>
        </p:spPr>
      </p:sp>
      <p:sp>
        <p:nvSpPr>
          <p:cNvPr id="24580" name="Rectangle 3"/>
          <p:cNvSpPr>
            <a:spLocks noGrp="1" noChangeArrowheads="1"/>
          </p:cNvSpPr>
          <p:nvPr>
            <p:ph type="body" idx="1"/>
          </p:nvPr>
        </p:nvSpPr>
        <p:spPr>
          <a:xfrm>
            <a:off x="958850" y="4878388"/>
            <a:ext cx="5183188" cy="4564062"/>
          </a:xfrm>
          <a:noFill/>
        </p:spPr>
        <p:txBody>
          <a:bodyPr/>
          <a:lstStyle/>
          <a:p>
            <a:pPr eaLnBrk="1" hangingPunct="1"/>
            <a:endParaRPr lang="it-IT" alt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defTabSz="947738" eaLnBrk="0" hangingPunct="0">
              <a:spcBef>
                <a:spcPct val="30000"/>
              </a:spcBef>
              <a:defRPr sz="1200">
                <a:solidFill>
                  <a:schemeClr val="tx1"/>
                </a:solidFill>
                <a:latin typeface="Times New Roman" pitchFamily="18" charset="0"/>
              </a:defRPr>
            </a:lvl1pPr>
            <a:lvl2pPr marL="782638" indent="-300038" defTabSz="947738" eaLnBrk="0" hangingPunct="0">
              <a:spcBef>
                <a:spcPct val="30000"/>
              </a:spcBef>
              <a:defRPr sz="1200">
                <a:solidFill>
                  <a:schemeClr val="tx1"/>
                </a:solidFill>
                <a:latin typeface="Times New Roman" pitchFamily="18" charset="0"/>
              </a:defRPr>
            </a:lvl2pPr>
            <a:lvl3pPr marL="1204913" indent="-239713" defTabSz="947738" eaLnBrk="0" hangingPunct="0">
              <a:spcBef>
                <a:spcPct val="30000"/>
              </a:spcBef>
              <a:defRPr sz="1200">
                <a:solidFill>
                  <a:schemeClr val="tx1"/>
                </a:solidFill>
                <a:latin typeface="Times New Roman" pitchFamily="18" charset="0"/>
              </a:defRPr>
            </a:lvl3pPr>
            <a:lvl4pPr marL="1687513" indent="-239713" defTabSz="947738" eaLnBrk="0" hangingPunct="0">
              <a:spcBef>
                <a:spcPct val="30000"/>
              </a:spcBef>
              <a:defRPr sz="1200">
                <a:solidFill>
                  <a:schemeClr val="tx1"/>
                </a:solidFill>
                <a:latin typeface="Times New Roman" pitchFamily="18" charset="0"/>
              </a:defRPr>
            </a:lvl4pPr>
            <a:lvl5pPr marL="2170113" indent="-239713" defTabSz="947738" eaLnBrk="0" hangingPunct="0">
              <a:spcBef>
                <a:spcPct val="30000"/>
              </a:spcBef>
              <a:defRPr sz="1200">
                <a:solidFill>
                  <a:schemeClr val="tx1"/>
                </a:solidFill>
                <a:latin typeface="Times New Roman" pitchFamily="18" charset="0"/>
              </a:defRPr>
            </a:lvl5pPr>
            <a:lvl6pPr marL="2627313" indent="-239713" defTabSz="947738" eaLnBrk="0" fontAlgn="base" hangingPunct="0">
              <a:spcBef>
                <a:spcPct val="30000"/>
              </a:spcBef>
              <a:spcAft>
                <a:spcPct val="0"/>
              </a:spcAft>
              <a:defRPr sz="1200">
                <a:solidFill>
                  <a:schemeClr val="tx1"/>
                </a:solidFill>
                <a:latin typeface="Times New Roman" pitchFamily="18" charset="0"/>
              </a:defRPr>
            </a:lvl6pPr>
            <a:lvl7pPr marL="3084513" indent="-239713" defTabSz="947738" eaLnBrk="0" fontAlgn="base" hangingPunct="0">
              <a:spcBef>
                <a:spcPct val="30000"/>
              </a:spcBef>
              <a:spcAft>
                <a:spcPct val="0"/>
              </a:spcAft>
              <a:defRPr sz="1200">
                <a:solidFill>
                  <a:schemeClr val="tx1"/>
                </a:solidFill>
                <a:latin typeface="Times New Roman" pitchFamily="18" charset="0"/>
              </a:defRPr>
            </a:lvl7pPr>
            <a:lvl8pPr marL="3541713" indent="-239713" defTabSz="947738" eaLnBrk="0" fontAlgn="base" hangingPunct="0">
              <a:spcBef>
                <a:spcPct val="30000"/>
              </a:spcBef>
              <a:spcAft>
                <a:spcPct val="0"/>
              </a:spcAft>
              <a:defRPr sz="1200">
                <a:solidFill>
                  <a:schemeClr val="tx1"/>
                </a:solidFill>
                <a:latin typeface="Times New Roman" pitchFamily="18" charset="0"/>
              </a:defRPr>
            </a:lvl8pPr>
            <a:lvl9pPr marL="3998913" indent="-239713" defTabSz="94773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331D4778-5C1A-4134-8D30-1194E15DA6F9}" type="slidenum">
              <a:rPr lang="it-IT" altLang="it-IT" sz="1300" smtClean="0"/>
              <a:pPr eaLnBrk="1" hangingPunct="1">
                <a:spcBef>
                  <a:spcPct val="0"/>
                </a:spcBef>
              </a:pPr>
              <a:t>13</a:t>
            </a:fld>
            <a:endParaRPr lang="it-IT" altLang="it-IT" sz="1300" smtClean="0"/>
          </a:p>
        </p:txBody>
      </p:sp>
      <p:sp>
        <p:nvSpPr>
          <p:cNvPr id="25603" name="Rectangle 2"/>
          <p:cNvSpPr>
            <a:spLocks noGrp="1" noRot="1" noChangeAspect="1" noChangeArrowheads="1" noTextEdit="1"/>
          </p:cNvSpPr>
          <p:nvPr>
            <p:ph type="sldImg"/>
          </p:nvPr>
        </p:nvSpPr>
        <p:spPr>
          <a:xfrm>
            <a:off x="981075" y="787400"/>
            <a:ext cx="5138738" cy="3854450"/>
          </a:xfrm>
          <a:ln/>
        </p:spPr>
      </p:sp>
      <p:sp>
        <p:nvSpPr>
          <p:cNvPr id="25604" name="Rectangle 3"/>
          <p:cNvSpPr>
            <a:spLocks noGrp="1" noChangeArrowheads="1"/>
          </p:cNvSpPr>
          <p:nvPr>
            <p:ph type="body" idx="1"/>
          </p:nvPr>
        </p:nvSpPr>
        <p:spPr>
          <a:xfrm>
            <a:off x="958850" y="4878388"/>
            <a:ext cx="5183188" cy="4564062"/>
          </a:xfrm>
          <a:noFill/>
        </p:spPr>
        <p:txBody>
          <a:bodyPr/>
          <a:lstStyle/>
          <a:p>
            <a:pPr eaLnBrk="1" hangingPunct="1"/>
            <a:endParaRPr lang="it-IT" alt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B58C29-BB83-4F83-B632-A855F3C5764E}" type="slidenum">
              <a:rPr lang="it-IT" altLang="it-IT"/>
              <a:pPr/>
              <a:t>3</a:t>
            </a:fld>
            <a:endParaRPr lang="it-IT" altLang="it-IT"/>
          </a:p>
        </p:txBody>
      </p:sp>
      <p:sp>
        <p:nvSpPr>
          <p:cNvPr id="224258" name="Rectangle 2"/>
          <p:cNvSpPr>
            <a:spLocks noGrp="1" noRot="1" noChangeAspect="1" noChangeArrowheads="1" noTextEdit="1"/>
          </p:cNvSpPr>
          <p:nvPr>
            <p:ph type="sldImg"/>
          </p:nvPr>
        </p:nvSpPr>
        <p:spPr>
          <a:xfrm>
            <a:off x="981075" y="787400"/>
            <a:ext cx="5138738" cy="3854450"/>
          </a:xfrm>
          <a:ln/>
        </p:spPr>
      </p:sp>
      <p:sp>
        <p:nvSpPr>
          <p:cNvPr id="224259" name="Rectangle 3"/>
          <p:cNvSpPr>
            <a:spLocks noGrp="1" noChangeArrowheads="1"/>
          </p:cNvSpPr>
          <p:nvPr>
            <p:ph type="body" idx="1"/>
          </p:nvPr>
        </p:nvSpPr>
        <p:spPr>
          <a:xfrm>
            <a:off x="958178" y="4879099"/>
            <a:ext cx="5184635" cy="4562598"/>
          </a:xfrm>
          <a:ln/>
        </p:spPr>
        <p:txBody>
          <a:bodyPr/>
          <a:lstStyle/>
          <a:p>
            <a:endParaRPr lang="it-IT"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47738" eaLnBrk="0" hangingPunct="0">
              <a:spcBef>
                <a:spcPct val="30000"/>
              </a:spcBef>
              <a:defRPr sz="1200">
                <a:solidFill>
                  <a:schemeClr val="tx1"/>
                </a:solidFill>
                <a:latin typeface="Times New Roman" pitchFamily="18" charset="0"/>
              </a:defRPr>
            </a:lvl1pPr>
            <a:lvl2pPr marL="782638" indent="-300038" defTabSz="947738" eaLnBrk="0" hangingPunct="0">
              <a:spcBef>
                <a:spcPct val="30000"/>
              </a:spcBef>
              <a:defRPr sz="1200">
                <a:solidFill>
                  <a:schemeClr val="tx1"/>
                </a:solidFill>
                <a:latin typeface="Times New Roman" pitchFamily="18" charset="0"/>
              </a:defRPr>
            </a:lvl2pPr>
            <a:lvl3pPr marL="1204913" indent="-239713" defTabSz="947738" eaLnBrk="0" hangingPunct="0">
              <a:spcBef>
                <a:spcPct val="30000"/>
              </a:spcBef>
              <a:defRPr sz="1200">
                <a:solidFill>
                  <a:schemeClr val="tx1"/>
                </a:solidFill>
                <a:latin typeface="Times New Roman" pitchFamily="18" charset="0"/>
              </a:defRPr>
            </a:lvl3pPr>
            <a:lvl4pPr marL="1687513" indent="-239713" defTabSz="947738" eaLnBrk="0" hangingPunct="0">
              <a:spcBef>
                <a:spcPct val="30000"/>
              </a:spcBef>
              <a:defRPr sz="1200">
                <a:solidFill>
                  <a:schemeClr val="tx1"/>
                </a:solidFill>
                <a:latin typeface="Times New Roman" pitchFamily="18" charset="0"/>
              </a:defRPr>
            </a:lvl4pPr>
            <a:lvl5pPr marL="2170113" indent="-239713" defTabSz="947738" eaLnBrk="0" hangingPunct="0">
              <a:spcBef>
                <a:spcPct val="30000"/>
              </a:spcBef>
              <a:defRPr sz="1200">
                <a:solidFill>
                  <a:schemeClr val="tx1"/>
                </a:solidFill>
                <a:latin typeface="Times New Roman" pitchFamily="18" charset="0"/>
              </a:defRPr>
            </a:lvl5pPr>
            <a:lvl6pPr marL="2627313" indent="-239713" defTabSz="947738" eaLnBrk="0" fontAlgn="base" hangingPunct="0">
              <a:spcBef>
                <a:spcPct val="30000"/>
              </a:spcBef>
              <a:spcAft>
                <a:spcPct val="0"/>
              </a:spcAft>
              <a:defRPr sz="1200">
                <a:solidFill>
                  <a:schemeClr val="tx1"/>
                </a:solidFill>
                <a:latin typeface="Times New Roman" pitchFamily="18" charset="0"/>
              </a:defRPr>
            </a:lvl6pPr>
            <a:lvl7pPr marL="3084513" indent="-239713" defTabSz="947738" eaLnBrk="0" fontAlgn="base" hangingPunct="0">
              <a:spcBef>
                <a:spcPct val="30000"/>
              </a:spcBef>
              <a:spcAft>
                <a:spcPct val="0"/>
              </a:spcAft>
              <a:defRPr sz="1200">
                <a:solidFill>
                  <a:schemeClr val="tx1"/>
                </a:solidFill>
                <a:latin typeface="Times New Roman" pitchFamily="18" charset="0"/>
              </a:defRPr>
            </a:lvl7pPr>
            <a:lvl8pPr marL="3541713" indent="-239713" defTabSz="947738" eaLnBrk="0" fontAlgn="base" hangingPunct="0">
              <a:spcBef>
                <a:spcPct val="30000"/>
              </a:spcBef>
              <a:spcAft>
                <a:spcPct val="0"/>
              </a:spcAft>
              <a:defRPr sz="1200">
                <a:solidFill>
                  <a:schemeClr val="tx1"/>
                </a:solidFill>
                <a:latin typeface="Times New Roman" pitchFamily="18" charset="0"/>
              </a:defRPr>
            </a:lvl8pPr>
            <a:lvl9pPr marL="3998913" indent="-239713" defTabSz="94773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C79EB7D-A340-4BAA-8E14-EA994E8AC5F7}" type="slidenum">
              <a:rPr lang="it-IT" altLang="it-IT" sz="1300" smtClean="0"/>
              <a:pPr eaLnBrk="1" hangingPunct="1">
                <a:spcBef>
                  <a:spcPct val="0"/>
                </a:spcBef>
              </a:pPr>
              <a:t>4</a:t>
            </a:fld>
            <a:endParaRPr lang="it-IT" altLang="it-IT" sz="1300" smtClean="0"/>
          </a:p>
        </p:txBody>
      </p:sp>
      <p:sp>
        <p:nvSpPr>
          <p:cNvPr id="16387" name="Rectangle 2"/>
          <p:cNvSpPr>
            <a:spLocks noGrp="1" noRot="1" noChangeAspect="1" noChangeArrowheads="1" noTextEdit="1"/>
          </p:cNvSpPr>
          <p:nvPr>
            <p:ph type="sldImg"/>
          </p:nvPr>
        </p:nvSpPr>
        <p:spPr>
          <a:xfrm>
            <a:off x="981075" y="787400"/>
            <a:ext cx="5138738" cy="3854450"/>
          </a:xfrm>
          <a:ln/>
        </p:spPr>
      </p:sp>
      <p:sp>
        <p:nvSpPr>
          <p:cNvPr id="16388" name="Rectangle 3"/>
          <p:cNvSpPr>
            <a:spLocks noGrp="1" noChangeArrowheads="1"/>
          </p:cNvSpPr>
          <p:nvPr>
            <p:ph type="body" idx="1"/>
          </p:nvPr>
        </p:nvSpPr>
        <p:spPr>
          <a:xfrm>
            <a:off x="958850" y="4878388"/>
            <a:ext cx="5183188" cy="4564062"/>
          </a:xfrm>
          <a:noFill/>
        </p:spPr>
        <p:txBody>
          <a:bodyPr/>
          <a:lstStyle/>
          <a:p>
            <a:pPr eaLnBrk="1" hangingPunct="1"/>
            <a:endParaRPr lang="it-IT" alt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47738" eaLnBrk="0" hangingPunct="0">
              <a:spcBef>
                <a:spcPct val="30000"/>
              </a:spcBef>
              <a:defRPr sz="1200">
                <a:solidFill>
                  <a:schemeClr val="tx1"/>
                </a:solidFill>
                <a:latin typeface="Times New Roman" pitchFamily="18" charset="0"/>
              </a:defRPr>
            </a:lvl1pPr>
            <a:lvl2pPr marL="782638" indent="-300038" defTabSz="947738" eaLnBrk="0" hangingPunct="0">
              <a:spcBef>
                <a:spcPct val="30000"/>
              </a:spcBef>
              <a:defRPr sz="1200">
                <a:solidFill>
                  <a:schemeClr val="tx1"/>
                </a:solidFill>
                <a:latin typeface="Times New Roman" pitchFamily="18" charset="0"/>
              </a:defRPr>
            </a:lvl2pPr>
            <a:lvl3pPr marL="1204913" indent="-239713" defTabSz="947738" eaLnBrk="0" hangingPunct="0">
              <a:spcBef>
                <a:spcPct val="30000"/>
              </a:spcBef>
              <a:defRPr sz="1200">
                <a:solidFill>
                  <a:schemeClr val="tx1"/>
                </a:solidFill>
                <a:latin typeface="Times New Roman" pitchFamily="18" charset="0"/>
              </a:defRPr>
            </a:lvl3pPr>
            <a:lvl4pPr marL="1687513" indent="-239713" defTabSz="947738" eaLnBrk="0" hangingPunct="0">
              <a:spcBef>
                <a:spcPct val="30000"/>
              </a:spcBef>
              <a:defRPr sz="1200">
                <a:solidFill>
                  <a:schemeClr val="tx1"/>
                </a:solidFill>
                <a:latin typeface="Times New Roman" pitchFamily="18" charset="0"/>
              </a:defRPr>
            </a:lvl4pPr>
            <a:lvl5pPr marL="2170113" indent="-239713" defTabSz="947738" eaLnBrk="0" hangingPunct="0">
              <a:spcBef>
                <a:spcPct val="30000"/>
              </a:spcBef>
              <a:defRPr sz="1200">
                <a:solidFill>
                  <a:schemeClr val="tx1"/>
                </a:solidFill>
                <a:latin typeface="Times New Roman" pitchFamily="18" charset="0"/>
              </a:defRPr>
            </a:lvl5pPr>
            <a:lvl6pPr marL="2627313" indent="-239713" defTabSz="947738" eaLnBrk="0" fontAlgn="base" hangingPunct="0">
              <a:spcBef>
                <a:spcPct val="30000"/>
              </a:spcBef>
              <a:spcAft>
                <a:spcPct val="0"/>
              </a:spcAft>
              <a:defRPr sz="1200">
                <a:solidFill>
                  <a:schemeClr val="tx1"/>
                </a:solidFill>
                <a:latin typeface="Times New Roman" pitchFamily="18" charset="0"/>
              </a:defRPr>
            </a:lvl6pPr>
            <a:lvl7pPr marL="3084513" indent="-239713" defTabSz="947738" eaLnBrk="0" fontAlgn="base" hangingPunct="0">
              <a:spcBef>
                <a:spcPct val="30000"/>
              </a:spcBef>
              <a:spcAft>
                <a:spcPct val="0"/>
              </a:spcAft>
              <a:defRPr sz="1200">
                <a:solidFill>
                  <a:schemeClr val="tx1"/>
                </a:solidFill>
                <a:latin typeface="Times New Roman" pitchFamily="18" charset="0"/>
              </a:defRPr>
            </a:lvl7pPr>
            <a:lvl8pPr marL="3541713" indent="-239713" defTabSz="947738" eaLnBrk="0" fontAlgn="base" hangingPunct="0">
              <a:spcBef>
                <a:spcPct val="30000"/>
              </a:spcBef>
              <a:spcAft>
                <a:spcPct val="0"/>
              </a:spcAft>
              <a:defRPr sz="1200">
                <a:solidFill>
                  <a:schemeClr val="tx1"/>
                </a:solidFill>
                <a:latin typeface="Times New Roman" pitchFamily="18" charset="0"/>
              </a:defRPr>
            </a:lvl8pPr>
            <a:lvl9pPr marL="3998913" indent="-239713" defTabSz="94773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C79EB7D-A340-4BAA-8E14-EA994E8AC5F7}" type="slidenum">
              <a:rPr lang="it-IT" altLang="it-IT" sz="1300" smtClean="0"/>
              <a:pPr eaLnBrk="1" hangingPunct="1">
                <a:spcBef>
                  <a:spcPct val="0"/>
                </a:spcBef>
              </a:pPr>
              <a:t>5</a:t>
            </a:fld>
            <a:endParaRPr lang="it-IT" altLang="it-IT" sz="1300" smtClean="0"/>
          </a:p>
        </p:txBody>
      </p:sp>
      <p:sp>
        <p:nvSpPr>
          <p:cNvPr id="16387" name="Rectangle 2"/>
          <p:cNvSpPr>
            <a:spLocks noGrp="1" noRot="1" noChangeAspect="1" noChangeArrowheads="1" noTextEdit="1"/>
          </p:cNvSpPr>
          <p:nvPr>
            <p:ph type="sldImg"/>
          </p:nvPr>
        </p:nvSpPr>
        <p:spPr>
          <a:xfrm>
            <a:off x="981075" y="787400"/>
            <a:ext cx="5138738" cy="3854450"/>
          </a:xfrm>
          <a:ln/>
        </p:spPr>
      </p:sp>
      <p:sp>
        <p:nvSpPr>
          <p:cNvPr id="16388" name="Rectangle 3"/>
          <p:cNvSpPr>
            <a:spLocks noGrp="1" noChangeArrowheads="1"/>
          </p:cNvSpPr>
          <p:nvPr>
            <p:ph type="body" idx="1"/>
          </p:nvPr>
        </p:nvSpPr>
        <p:spPr>
          <a:xfrm>
            <a:off x="958850" y="4878388"/>
            <a:ext cx="5183188" cy="4564062"/>
          </a:xfrm>
          <a:noFill/>
        </p:spPr>
        <p:txBody>
          <a:bodyPr/>
          <a:lstStyle/>
          <a:p>
            <a:pPr eaLnBrk="1" hangingPunct="1"/>
            <a:endParaRPr lang="it-IT" alt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47738" eaLnBrk="0" hangingPunct="0">
              <a:spcBef>
                <a:spcPct val="30000"/>
              </a:spcBef>
              <a:defRPr sz="1200">
                <a:solidFill>
                  <a:schemeClr val="tx1"/>
                </a:solidFill>
                <a:latin typeface="Times New Roman" pitchFamily="18" charset="0"/>
              </a:defRPr>
            </a:lvl1pPr>
            <a:lvl2pPr marL="782638" indent="-300038" defTabSz="947738" eaLnBrk="0" hangingPunct="0">
              <a:spcBef>
                <a:spcPct val="30000"/>
              </a:spcBef>
              <a:defRPr sz="1200">
                <a:solidFill>
                  <a:schemeClr val="tx1"/>
                </a:solidFill>
                <a:latin typeface="Times New Roman" pitchFamily="18" charset="0"/>
              </a:defRPr>
            </a:lvl2pPr>
            <a:lvl3pPr marL="1204913" indent="-239713" defTabSz="947738" eaLnBrk="0" hangingPunct="0">
              <a:spcBef>
                <a:spcPct val="30000"/>
              </a:spcBef>
              <a:defRPr sz="1200">
                <a:solidFill>
                  <a:schemeClr val="tx1"/>
                </a:solidFill>
                <a:latin typeface="Times New Roman" pitchFamily="18" charset="0"/>
              </a:defRPr>
            </a:lvl3pPr>
            <a:lvl4pPr marL="1687513" indent="-239713" defTabSz="947738" eaLnBrk="0" hangingPunct="0">
              <a:spcBef>
                <a:spcPct val="30000"/>
              </a:spcBef>
              <a:defRPr sz="1200">
                <a:solidFill>
                  <a:schemeClr val="tx1"/>
                </a:solidFill>
                <a:latin typeface="Times New Roman" pitchFamily="18" charset="0"/>
              </a:defRPr>
            </a:lvl4pPr>
            <a:lvl5pPr marL="2170113" indent="-239713" defTabSz="947738" eaLnBrk="0" hangingPunct="0">
              <a:spcBef>
                <a:spcPct val="30000"/>
              </a:spcBef>
              <a:defRPr sz="1200">
                <a:solidFill>
                  <a:schemeClr val="tx1"/>
                </a:solidFill>
                <a:latin typeface="Times New Roman" pitchFamily="18" charset="0"/>
              </a:defRPr>
            </a:lvl5pPr>
            <a:lvl6pPr marL="2627313" indent="-239713" defTabSz="947738" eaLnBrk="0" fontAlgn="base" hangingPunct="0">
              <a:spcBef>
                <a:spcPct val="30000"/>
              </a:spcBef>
              <a:spcAft>
                <a:spcPct val="0"/>
              </a:spcAft>
              <a:defRPr sz="1200">
                <a:solidFill>
                  <a:schemeClr val="tx1"/>
                </a:solidFill>
                <a:latin typeface="Times New Roman" pitchFamily="18" charset="0"/>
              </a:defRPr>
            </a:lvl6pPr>
            <a:lvl7pPr marL="3084513" indent="-239713" defTabSz="947738" eaLnBrk="0" fontAlgn="base" hangingPunct="0">
              <a:spcBef>
                <a:spcPct val="30000"/>
              </a:spcBef>
              <a:spcAft>
                <a:spcPct val="0"/>
              </a:spcAft>
              <a:defRPr sz="1200">
                <a:solidFill>
                  <a:schemeClr val="tx1"/>
                </a:solidFill>
                <a:latin typeface="Times New Roman" pitchFamily="18" charset="0"/>
              </a:defRPr>
            </a:lvl7pPr>
            <a:lvl8pPr marL="3541713" indent="-239713" defTabSz="947738" eaLnBrk="0" fontAlgn="base" hangingPunct="0">
              <a:spcBef>
                <a:spcPct val="30000"/>
              </a:spcBef>
              <a:spcAft>
                <a:spcPct val="0"/>
              </a:spcAft>
              <a:defRPr sz="1200">
                <a:solidFill>
                  <a:schemeClr val="tx1"/>
                </a:solidFill>
                <a:latin typeface="Times New Roman" pitchFamily="18" charset="0"/>
              </a:defRPr>
            </a:lvl8pPr>
            <a:lvl9pPr marL="3998913" indent="-239713" defTabSz="94773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C79EB7D-A340-4BAA-8E14-EA994E8AC5F7}" type="slidenum">
              <a:rPr lang="it-IT" altLang="it-IT" sz="1300" smtClean="0"/>
              <a:pPr eaLnBrk="1" hangingPunct="1">
                <a:spcBef>
                  <a:spcPct val="0"/>
                </a:spcBef>
              </a:pPr>
              <a:t>6</a:t>
            </a:fld>
            <a:endParaRPr lang="it-IT" altLang="it-IT" sz="1300" smtClean="0"/>
          </a:p>
        </p:txBody>
      </p:sp>
      <p:sp>
        <p:nvSpPr>
          <p:cNvPr id="16387" name="Rectangle 2"/>
          <p:cNvSpPr>
            <a:spLocks noGrp="1" noRot="1" noChangeAspect="1" noChangeArrowheads="1" noTextEdit="1"/>
          </p:cNvSpPr>
          <p:nvPr>
            <p:ph type="sldImg"/>
          </p:nvPr>
        </p:nvSpPr>
        <p:spPr>
          <a:xfrm>
            <a:off x="981075" y="787400"/>
            <a:ext cx="5138738" cy="3854450"/>
          </a:xfrm>
          <a:ln/>
        </p:spPr>
      </p:sp>
      <p:sp>
        <p:nvSpPr>
          <p:cNvPr id="16388" name="Rectangle 3"/>
          <p:cNvSpPr>
            <a:spLocks noGrp="1" noChangeArrowheads="1"/>
          </p:cNvSpPr>
          <p:nvPr>
            <p:ph type="body" idx="1"/>
          </p:nvPr>
        </p:nvSpPr>
        <p:spPr>
          <a:xfrm>
            <a:off x="958850" y="4878388"/>
            <a:ext cx="5183188" cy="4564062"/>
          </a:xfrm>
          <a:noFill/>
        </p:spPr>
        <p:txBody>
          <a:bodyPr/>
          <a:lstStyle/>
          <a:p>
            <a:pPr eaLnBrk="1" hangingPunct="1"/>
            <a:endParaRPr lang="it-IT" alt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defTabSz="947738" eaLnBrk="0" hangingPunct="0">
              <a:spcBef>
                <a:spcPct val="30000"/>
              </a:spcBef>
              <a:defRPr sz="1200">
                <a:solidFill>
                  <a:schemeClr val="tx1"/>
                </a:solidFill>
                <a:latin typeface="Times New Roman" pitchFamily="18" charset="0"/>
              </a:defRPr>
            </a:lvl1pPr>
            <a:lvl2pPr marL="782638" indent="-300038" defTabSz="947738" eaLnBrk="0" hangingPunct="0">
              <a:spcBef>
                <a:spcPct val="30000"/>
              </a:spcBef>
              <a:defRPr sz="1200">
                <a:solidFill>
                  <a:schemeClr val="tx1"/>
                </a:solidFill>
                <a:latin typeface="Times New Roman" pitchFamily="18" charset="0"/>
              </a:defRPr>
            </a:lvl2pPr>
            <a:lvl3pPr marL="1204913" indent="-239713" defTabSz="947738" eaLnBrk="0" hangingPunct="0">
              <a:spcBef>
                <a:spcPct val="30000"/>
              </a:spcBef>
              <a:defRPr sz="1200">
                <a:solidFill>
                  <a:schemeClr val="tx1"/>
                </a:solidFill>
                <a:latin typeface="Times New Roman" pitchFamily="18" charset="0"/>
              </a:defRPr>
            </a:lvl3pPr>
            <a:lvl4pPr marL="1687513" indent="-239713" defTabSz="947738" eaLnBrk="0" hangingPunct="0">
              <a:spcBef>
                <a:spcPct val="30000"/>
              </a:spcBef>
              <a:defRPr sz="1200">
                <a:solidFill>
                  <a:schemeClr val="tx1"/>
                </a:solidFill>
                <a:latin typeface="Times New Roman" pitchFamily="18" charset="0"/>
              </a:defRPr>
            </a:lvl4pPr>
            <a:lvl5pPr marL="2170113" indent="-239713" defTabSz="947738" eaLnBrk="0" hangingPunct="0">
              <a:spcBef>
                <a:spcPct val="30000"/>
              </a:spcBef>
              <a:defRPr sz="1200">
                <a:solidFill>
                  <a:schemeClr val="tx1"/>
                </a:solidFill>
                <a:latin typeface="Times New Roman" pitchFamily="18" charset="0"/>
              </a:defRPr>
            </a:lvl5pPr>
            <a:lvl6pPr marL="2627313" indent="-239713" defTabSz="947738" eaLnBrk="0" fontAlgn="base" hangingPunct="0">
              <a:spcBef>
                <a:spcPct val="30000"/>
              </a:spcBef>
              <a:spcAft>
                <a:spcPct val="0"/>
              </a:spcAft>
              <a:defRPr sz="1200">
                <a:solidFill>
                  <a:schemeClr val="tx1"/>
                </a:solidFill>
                <a:latin typeface="Times New Roman" pitchFamily="18" charset="0"/>
              </a:defRPr>
            </a:lvl6pPr>
            <a:lvl7pPr marL="3084513" indent="-239713" defTabSz="947738" eaLnBrk="0" fontAlgn="base" hangingPunct="0">
              <a:spcBef>
                <a:spcPct val="30000"/>
              </a:spcBef>
              <a:spcAft>
                <a:spcPct val="0"/>
              </a:spcAft>
              <a:defRPr sz="1200">
                <a:solidFill>
                  <a:schemeClr val="tx1"/>
                </a:solidFill>
                <a:latin typeface="Times New Roman" pitchFamily="18" charset="0"/>
              </a:defRPr>
            </a:lvl7pPr>
            <a:lvl8pPr marL="3541713" indent="-239713" defTabSz="947738" eaLnBrk="0" fontAlgn="base" hangingPunct="0">
              <a:spcBef>
                <a:spcPct val="30000"/>
              </a:spcBef>
              <a:spcAft>
                <a:spcPct val="0"/>
              </a:spcAft>
              <a:defRPr sz="1200">
                <a:solidFill>
                  <a:schemeClr val="tx1"/>
                </a:solidFill>
                <a:latin typeface="Times New Roman" pitchFamily="18" charset="0"/>
              </a:defRPr>
            </a:lvl8pPr>
            <a:lvl9pPr marL="3998913" indent="-239713" defTabSz="94773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B291FAF-514D-4E5B-A45B-7B15289761E8}" type="slidenum">
              <a:rPr lang="it-IT" altLang="it-IT" sz="1300" smtClean="0"/>
              <a:pPr eaLnBrk="1" hangingPunct="1">
                <a:spcBef>
                  <a:spcPct val="0"/>
                </a:spcBef>
              </a:pPr>
              <a:t>7</a:t>
            </a:fld>
            <a:endParaRPr lang="it-IT" altLang="it-IT" sz="1300" smtClean="0"/>
          </a:p>
        </p:txBody>
      </p:sp>
      <p:sp>
        <p:nvSpPr>
          <p:cNvPr id="19459" name="Rectangle 2"/>
          <p:cNvSpPr>
            <a:spLocks noGrp="1" noRot="1" noChangeAspect="1" noChangeArrowheads="1" noTextEdit="1"/>
          </p:cNvSpPr>
          <p:nvPr>
            <p:ph type="sldImg"/>
          </p:nvPr>
        </p:nvSpPr>
        <p:spPr>
          <a:xfrm>
            <a:off x="981075" y="787400"/>
            <a:ext cx="5138738" cy="3854450"/>
          </a:xfrm>
          <a:ln/>
        </p:spPr>
      </p:sp>
      <p:sp>
        <p:nvSpPr>
          <p:cNvPr id="19460" name="Rectangle 3"/>
          <p:cNvSpPr>
            <a:spLocks noGrp="1" noChangeArrowheads="1"/>
          </p:cNvSpPr>
          <p:nvPr>
            <p:ph type="body" idx="1"/>
          </p:nvPr>
        </p:nvSpPr>
        <p:spPr>
          <a:xfrm>
            <a:off x="958850" y="4878388"/>
            <a:ext cx="5183188" cy="4564062"/>
          </a:xfrm>
          <a:noFill/>
        </p:spPr>
        <p:txBody>
          <a:bodyPr/>
          <a:lstStyle/>
          <a:p>
            <a:pPr eaLnBrk="1" hangingPunct="1"/>
            <a:endParaRPr lang="it-IT" alt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47738" eaLnBrk="0" hangingPunct="0">
              <a:spcBef>
                <a:spcPct val="30000"/>
              </a:spcBef>
              <a:defRPr sz="1200">
                <a:solidFill>
                  <a:schemeClr val="tx1"/>
                </a:solidFill>
                <a:latin typeface="Times New Roman" pitchFamily="18" charset="0"/>
              </a:defRPr>
            </a:lvl1pPr>
            <a:lvl2pPr marL="782638" indent="-300038" defTabSz="947738" eaLnBrk="0" hangingPunct="0">
              <a:spcBef>
                <a:spcPct val="30000"/>
              </a:spcBef>
              <a:defRPr sz="1200">
                <a:solidFill>
                  <a:schemeClr val="tx1"/>
                </a:solidFill>
                <a:latin typeface="Times New Roman" pitchFamily="18" charset="0"/>
              </a:defRPr>
            </a:lvl2pPr>
            <a:lvl3pPr marL="1204913" indent="-239713" defTabSz="947738" eaLnBrk="0" hangingPunct="0">
              <a:spcBef>
                <a:spcPct val="30000"/>
              </a:spcBef>
              <a:defRPr sz="1200">
                <a:solidFill>
                  <a:schemeClr val="tx1"/>
                </a:solidFill>
                <a:latin typeface="Times New Roman" pitchFamily="18" charset="0"/>
              </a:defRPr>
            </a:lvl3pPr>
            <a:lvl4pPr marL="1687513" indent="-239713" defTabSz="947738" eaLnBrk="0" hangingPunct="0">
              <a:spcBef>
                <a:spcPct val="30000"/>
              </a:spcBef>
              <a:defRPr sz="1200">
                <a:solidFill>
                  <a:schemeClr val="tx1"/>
                </a:solidFill>
                <a:latin typeface="Times New Roman" pitchFamily="18" charset="0"/>
              </a:defRPr>
            </a:lvl4pPr>
            <a:lvl5pPr marL="2170113" indent="-239713" defTabSz="947738" eaLnBrk="0" hangingPunct="0">
              <a:spcBef>
                <a:spcPct val="30000"/>
              </a:spcBef>
              <a:defRPr sz="1200">
                <a:solidFill>
                  <a:schemeClr val="tx1"/>
                </a:solidFill>
                <a:latin typeface="Times New Roman" pitchFamily="18" charset="0"/>
              </a:defRPr>
            </a:lvl5pPr>
            <a:lvl6pPr marL="2627313" indent="-239713" defTabSz="947738" eaLnBrk="0" fontAlgn="base" hangingPunct="0">
              <a:spcBef>
                <a:spcPct val="30000"/>
              </a:spcBef>
              <a:spcAft>
                <a:spcPct val="0"/>
              </a:spcAft>
              <a:defRPr sz="1200">
                <a:solidFill>
                  <a:schemeClr val="tx1"/>
                </a:solidFill>
                <a:latin typeface="Times New Roman" pitchFamily="18" charset="0"/>
              </a:defRPr>
            </a:lvl6pPr>
            <a:lvl7pPr marL="3084513" indent="-239713" defTabSz="947738" eaLnBrk="0" fontAlgn="base" hangingPunct="0">
              <a:spcBef>
                <a:spcPct val="30000"/>
              </a:spcBef>
              <a:spcAft>
                <a:spcPct val="0"/>
              </a:spcAft>
              <a:defRPr sz="1200">
                <a:solidFill>
                  <a:schemeClr val="tx1"/>
                </a:solidFill>
                <a:latin typeface="Times New Roman" pitchFamily="18" charset="0"/>
              </a:defRPr>
            </a:lvl7pPr>
            <a:lvl8pPr marL="3541713" indent="-239713" defTabSz="947738" eaLnBrk="0" fontAlgn="base" hangingPunct="0">
              <a:spcBef>
                <a:spcPct val="30000"/>
              </a:spcBef>
              <a:spcAft>
                <a:spcPct val="0"/>
              </a:spcAft>
              <a:defRPr sz="1200">
                <a:solidFill>
                  <a:schemeClr val="tx1"/>
                </a:solidFill>
                <a:latin typeface="Times New Roman" pitchFamily="18" charset="0"/>
              </a:defRPr>
            </a:lvl8pPr>
            <a:lvl9pPr marL="3998913" indent="-239713" defTabSz="94773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C79EB7D-A340-4BAA-8E14-EA994E8AC5F7}" type="slidenum">
              <a:rPr lang="it-IT" altLang="it-IT" sz="1300" smtClean="0"/>
              <a:pPr eaLnBrk="1" hangingPunct="1">
                <a:spcBef>
                  <a:spcPct val="0"/>
                </a:spcBef>
              </a:pPr>
              <a:t>8</a:t>
            </a:fld>
            <a:endParaRPr lang="it-IT" altLang="it-IT" sz="1300" smtClean="0"/>
          </a:p>
        </p:txBody>
      </p:sp>
      <p:sp>
        <p:nvSpPr>
          <p:cNvPr id="16387" name="Rectangle 2"/>
          <p:cNvSpPr>
            <a:spLocks noGrp="1" noRot="1" noChangeAspect="1" noChangeArrowheads="1" noTextEdit="1"/>
          </p:cNvSpPr>
          <p:nvPr>
            <p:ph type="sldImg"/>
          </p:nvPr>
        </p:nvSpPr>
        <p:spPr>
          <a:xfrm>
            <a:off x="981075" y="787400"/>
            <a:ext cx="5138738" cy="3854450"/>
          </a:xfrm>
          <a:ln/>
        </p:spPr>
      </p:sp>
      <p:sp>
        <p:nvSpPr>
          <p:cNvPr id="16388" name="Rectangle 3"/>
          <p:cNvSpPr>
            <a:spLocks noGrp="1" noChangeArrowheads="1"/>
          </p:cNvSpPr>
          <p:nvPr>
            <p:ph type="body" idx="1"/>
          </p:nvPr>
        </p:nvSpPr>
        <p:spPr>
          <a:xfrm>
            <a:off x="958850" y="4878388"/>
            <a:ext cx="5183188" cy="4564062"/>
          </a:xfrm>
          <a:noFill/>
        </p:spPr>
        <p:txBody>
          <a:bodyPr/>
          <a:lstStyle/>
          <a:p>
            <a:pPr eaLnBrk="1" hangingPunct="1"/>
            <a:endParaRPr lang="it-IT" alt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47738" eaLnBrk="0" hangingPunct="0">
              <a:spcBef>
                <a:spcPct val="30000"/>
              </a:spcBef>
              <a:defRPr sz="1200">
                <a:solidFill>
                  <a:schemeClr val="tx1"/>
                </a:solidFill>
                <a:latin typeface="Times New Roman" pitchFamily="18" charset="0"/>
              </a:defRPr>
            </a:lvl1pPr>
            <a:lvl2pPr marL="782638" indent="-300038" defTabSz="947738" eaLnBrk="0" hangingPunct="0">
              <a:spcBef>
                <a:spcPct val="30000"/>
              </a:spcBef>
              <a:defRPr sz="1200">
                <a:solidFill>
                  <a:schemeClr val="tx1"/>
                </a:solidFill>
                <a:latin typeface="Times New Roman" pitchFamily="18" charset="0"/>
              </a:defRPr>
            </a:lvl2pPr>
            <a:lvl3pPr marL="1204913" indent="-239713" defTabSz="947738" eaLnBrk="0" hangingPunct="0">
              <a:spcBef>
                <a:spcPct val="30000"/>
              </a:spcBef>
              <a:defRPr sz="1200">
                <a:solidFill>
                  <a:schemeClr val="tx1"/>
                </a:solidFill>
                <a:latin typeface="Times New Roman" pitchFamily="18" charset="0"/>
              </a:defRPr>
            </a:lvl3pPr>
            <a:lvl4pPr marL="1687513" indent="-239713" defTabSz="947738" eaLnBrk="0" hangingPunct="0">
              <a:spcBef>
                <a:spcPct val="30000"/>
              </a:spcBef>
              <a:defRPr sz="1200">
                <a:solidFill>
                  <a:schemeClr val="tx1"/>
                </a:solidFill>
                <a:latin typeface="Times New Roman" pitchFamily="18" charset="0"/>
              </a:defRPr>
            </a:lvl4pPr>
            <a:lvl5pPr marL="2170113" indent="-239713" defTabSz="947738" eaLnBrk="0" hangingPunct="0">
              <a:spcBef>
                <a:spcPct val="30000"/>
              </a:spcBef>
              <a:defRPr sz="1200">
                <a:solidFill>
                  <a:schemeClr val="tx1"/>
                </a:solidFill>
                <a:latin typeface="Times New Roman" pitchFamily="18" charset="0"/>
              </a:defRPr>
            </a:lvl5pPr>
            <a:lvl6pPr marL="2627313" indent="-239713" defTabSz="947738" eaLnBrk="0" fontAlgn="base" hangingPunct="0">
              <a:spcBef>
                <a:spcPct val="30000"/>
              </a:spcBef>
              <a:spcAft>
                <a:spcPct val="0"/>
              </a:spcAft>
              <a:defRPr sz="1200">
                <a:solidFill>
                  <a:schemeClr val="tx1"/>
                </a:solidFill>
                <a:latin typeface="Times New Roman" pitchFamily="18" charset="0"/>
              </a:defRPr>
            </a:lvl6pPr>
            <a:lvl7pPr marL="3084513" indent="-239713" defTabSz="947738" eaLnBrk="0" fontAlgn="base" hangingPunct="0">
              <a:spcBef>
                <a:spcPct val="30000"/>
              </a:spcBef>
              <a:spcAft>
                <a:spcPct val="0"/>
              </a:spcAft>
              <a:defRPr sz="1200">
                <a:solidFill>
                  <a:schemeClr val="tx1"/>
                </a:solidFill>
                <a:latin typeface="Times New Roman" pitchFamily="18" charset="0"/>
              </a:defRPr>
            </a:lvl7pPr>
            <a:lvl8pPr marL="3541713" indent="-239713" defTabSz="947738" eaLnBrk="0" fontAlgn="base" hangingPunct="0">
              <a:spcBef>
                <a:spcPct val="30000"/>
              </a:spcBef>
              <a:spcAft>
                <a:spcPct val="0"/>
              </a:spcAft>
              <a:defRPr sz="1200">
                <a:solidFill>
                  <a:schemeClr val="tx1"/>
                </a:solidFill>
                <a:latin typeface="Times New Roman" pitchFamily="18" charset="0"/>
              </a:defRPr>
            </a:lvl8pPr>
            <a:lvl9pPr marL="3998913" indent="-239713" defTabSz="94773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7A2674D-2A9F-4210-BFA9-E05CE645C36E}" type="slidenum">
              <a:rPr lang="it-IT" altLang="it-IT" sz="1300" smtClean="0"/>
              <a:pPr eaLnBrk="1" hangingPunct="1">
                <a:spcBef>
                  <a:spcPct val="0"/>
                </a:spcBef>
              </a:pPr>
              <a:t>9</a:t>
            </a:fld>
            <a:endParaRPr lang="it-IT" altLang="it-IT" sz="1300" smtClean="0"/>
          </a:p>
        </p:txBody>
      </p:sp>
      <p:sp>
        <p:nvSpPr>
          <p:cNvPr id="20483" name="Rectangle 2"/>
          <p:cNvSpPr>
            <a:spLocks noGrp="1" noRot="1" noChangeAspect="1" noChangeArrowheads="1" noTextEdit="1"/>
          </p:cNvSpPr>
          <p:nvPr>
            <p:ph type="sldImg"/>
          </p:nvPr>
        </p:nvSpPr>
        <p:spPr>
          <a:xfrm>
            <a:off x="981075" y="787400"/>
            <a:ext cx="5138738" cy="3854450"/>
          </a:xfrm>
          <a:ln/>
        </p:spPr>
      </p:sp>
      <p:sp>
        <p:nvSpPr>
          <p:cNvPr id="20484" name="Rectangle 3"/>
          <p:cNvSpPr>
            <a:spLocks noGrp="1" noChangeArrowheads="1"/>
          </p:cNvSpPr>
          <p:nvPr>
            <p:ph type="body" idx="1"/>
          </p:nvPr>
        </p:nvSpPr>
        <p:spPr>
          <a:xfrm>
            <a:off x="958850" y="4878388"/>
            <a:ext cx="5183188" cy="4564062"/>
          </a:xfrm>
          <a:noFill/>
        </p:spPr>
        <p:txBody>
          <a:bodyPr/>
          <a:lstStyle/>
          <a:p>
            <a:pPr eaLnBrk="1" hangingPunct="1"/>
            <a:endParaRPr lang="it-IT" alt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47738" eaLnBrk="0" hangingPunct="0">
              <a:spcBef>
                <a:spcPct val="30000"/>
              </a:spcBef>
              <a:defRPr sz="1200">
                <a:solidFill>
                  <a:schemeClr val="tx1"/>
                </a:solidFill>
                <a:latin typeface="Times New Roman" pitchFamily="18" charset="0"/>
              </a:defRPr>
            </a:lvl1pPr>
            <a:lvl2pPr marL="782638" indent="-300038" defTabSz="947738" eaLnBrk="0" hangingPunct="0">
              <a:spcBef>
                <a:spcPct val="30000"/>
              </a:spcBef>
              <a:defRPr sz="1200">
                <a:solidFill>
                  <a:schemeClr val="tx1"/>
                </a:solidFill>
                <a:latin typeface="Times New Roman" pitchFamily="18" charset="0"/>
              </a:defRPr>
            </a:lvl2pPr>
            <a:lvl3pPr marL="1204913" indent="-239713" defTabSz="947738" eaLnBrk="0" hangingPunct="0">
              <a:spcBef>
                <a:spcPct val="30000"/>
              </a:spcBef>
              <a:defRPr sz="1200">
                <a:solidFill>
                  <a:schemeClr val="tx1"/>
                </a:solidFill>
                <a:latin typeface="Times New Roman" pitchFamily="18" charset="0"/>
              </a:defRPr>
            </a:lvl3pPr>
            <a:lvl4pPr marL="1687513" indent="-239713" defTabSz="947738" eaLnBrk="0" hangingPunct="0">
              <a:spcBef>
                <a:spcPct val="30000"/>
              </a:spcBef>
              <a:defRPr sz="1200">
                <a:solidFill>
                  <a:schemeClr val="tx1"/>
                </a:solidFill>
                <a:latin typeface="Times New Roman" pitchFamily="18" charset="0"/>
              </a:defRPr>
            </a:lvl4pPr>
            <a:lvl5pPr marL="2170113" indent="-239713" defTabSz="947738" eaLnBrk="0" hangingPunct="0">
              <a:spcBef>
                <a:spcPct val="30000"/>
              </a:spcBef>
              <a:defRPr sz="1200">
                <a:solidFill>
                  <a:schemeClr val="tx1"/>
                </a:solidFill>
                <a:latin typeface="Times New Roman" pitchFamily="18" charset="0"/>
              </a:defRPr>
            </a:lvl5pPr>
            <a:lvl6pPr marL="2627313" indent="-239713" defTabSz="947738" eaLnBrk="0" fontAlgn="base" hangingPunct="0">
              <a:spcBef>
                <a:spcPct val="30000"/>
              </a:spcBef>
              <a:spcAft>
                <a:spcPct val="0"/>
              </a:spcAft>
              <a:defRPr sz="1200">
                <a:solidFill>
                  <a:schemeClr val="tx1"/>
                </a:solidFill>
                <a:latin typeface="Times New Roman" pitchFamily="18" charset="0"/>
              </a:defRPr>
            </a:lvl6pPr>
            <a:lvl7pPr marL="3084513" indent="-239713" defTabSz="947738" eaLnBrk="0" fontAlgn="base" hangingPunct="0">
              <a:spcBef>
                <a:spcPct val="30000"/>
              </a:spcBef>
              <a:spcAft>
                <a:spcPct val="0"/>
              </a:spcAft>
              <a:defRPr sz="1200">
                <a:solidFill>
                  <a:schemeClr val="tx1"/>
                </a:solidFill>
                <a:latin typeface="Times New Roman" pitchFamily="18" charset="0"/>
              </a:defRPr>
            </a:lvl7pPr>
            <a:lvl8pPr marL="3541713" indent="-239713" defTabSz="947738" eaLnBrk="0" fontAlgn="base" hangingPunct="0">
              <a:spcBef>
                <a:spcPct val="30000"/>
              </a:spcBef>
              <a:spcAft>
                <a:spcPct val="0"/>
              </a:spcAft>
              <a:defRPr sz="1200">
                <a:solidFill>
                  <a:schemeClr val="tx1"/>
                </a:solidFill>
                <a:latin typeface="Times New Roman" pitchFamily="18" charset="0"/>
              </a:defRPr>
            </a:lvl8pPr>
            <a:lvl9pPr marL="3998913" indent="-239713" defTabSz="94773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7A2674D-2A9F-4210-BFA9-E05CE645C36E}" type="slidenum">
              <a:rPr lang="it-IT" altLang="it-IT" sz="1300" smtClean="0"/>
              <a:pPr eaLnBrk="1" hangingPunct="1">
                <a:spcBef>
                  <a:spcPct val="0"/>
                </a:spcBef>
              </a:pPr>
              <a:t>10</a:t>
            </a:fld>
            <a:endParaRPr lang="it-IT" altLang="it-IT" sz="1300" smtClean="0"/>
          </a:p>
        </p:txBody>
      </p:sp>
      <p:sp>
        <p:nvSpPr>
          <p:cNvPr id="20483" name="Rectangle 2"/>
          <p:cNvSpPr>
            <a:spLocks noGrp="1" noRot="1" noChangeAspect="1" noChangeArrowheads="1" noTextEdit="1"/>
          </p:cNvSpPr>
          <p:nvPr>
            <p:ph type="sldImg"/>
          </p:nvPr>
        </p:nvSpPr>
        <p:spPr>
          <a:xfrm>
            <a:off x="981075" y="787400"/>
            <a:ext cx="5138738" cy="3854450"/>
          </a:xfrm>
          <a:ln/>
        </p:spPr>
      </p:sp>
      <p:sp>
        <p:nvSpPr>
          <p:cNvPr id="20484" name="Rectangle 3"/>
          <p:cNvSpPr>
            <a:spLocks noGrp="1" noChangeArrowheads="1"/>
          </p:cNvSpPr>
          <p:nvPr>
            <p:ph type="body" idx="1"/>
          </p:nvPr>
        </p:nvSpPr>
        <p:spPr>
          <a:xfrm>
            <a:off x="958850" y="4878388"/>
            <a:ext cx="5183188" cy="4564062"/>
          </a:xfrm>
          <a:noFill/>
        </p:spPr>
        <p:txBody>
          <a:bodyPr/>
          <a:lstStyle/>
          <a:p>
            <a:pPr eaLnBrk="1" hangingPunct="1"/>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EBF083E1-D240-4A27-92C8-41E5D8A267B9}" type="slidenum">
              <a:rPr lang="it-IT" altLang="it-IT"/>
              <a:pPr>
                <a:defRPr/>
              </a:pPr>
              <a:t>‹N›</a:t>
            </a:fld>
            <a:endParaRPr lang="it-IT" altLang="it-IT"/>
          </a:p>
        </p:txBody>
      </p:sp>
    </p:spTree>
    <p:extLst>
      <p:ext uri="{BB962C8B-B14F-4D97-AF65-F5344CB8AC3E}">
        <p14:creationId xmlns:p14="http://schemas.microsoft.com/office/powerpoint/2010/main" val="2622806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6E6C13E5-A494-4856-8C9A-DCCEB99E4B2E}" type="slidenum">
              <a:rPr lang="it-IT" altLang="it-IT"/>
              <a:pPr>
                <a:defRPr/>
              </a:pPr>
              <a:t>‹N›</a:t>
            </a:fld>
            <a:endParaRPr lang="it-IT" altLang="it-IT"/>
          </a:p>
        </p:txBody>
      </p:sp>
    </p:spTree>
    <p:extLst>
      <p:ext uri="{BB962C8B-B14F-4D97-AF65-F5344CB8AC3E}">
        <p14:creationId xmlns:p14="http://schemas.microsoft.com/office/powerpoint/2010/main" val="116701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69AE376C-CD0F-4ECC-BC5E-3C87D2E0769B}" type="slidenum">
              <a:rPr lang="it-IT" altLang="it-IT"/>
              <a:pPr>
                <a:defRPr/>
              </a:pPr>
              <a:t>‹N›</a:t>
            </a:fld>
            <a:endParaRPr lang="it-IT" altLang="it-IT"/>
          </a:p>
        </p:txBody>
      </p:sp>
    </p:spTree>
    <p:extLst>
      <p:ext uri="{BB962C8B-B14F-4D97-AF65-F5344CB8AC3E}">
        <p14:creationId xmlns:p14="http://schemas.microsoft.com/office/powerpoint/2010/main" val="1286664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BBF1BEC5-06AA-474E-BFA6-5EEFB5620BAC}" type="slidenum">
              <a:rPr lang="it-IT" altLang="it-IT"/>
              <a:pPr>
                <a:defRPr/>
              </a:pPr>
              <a:t>‹N›</a:t>
            </a:fld>
            <a:endParaRPr lang="it-IT" altLang="it-IT"/>
          </a:p>
        </p:txBody>
      </p:sp>
    </p:spTree>
    <p:extLst>
      <p:ext uri="{BB962C8B-B14F-4D97-AF65-F5344CB8AC3E}">
        <p14:creationId xmlns:p14="http://schemas.microsoft.com/office/powerpoint/2010/main" val="808353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C8BD2856-827D-4611-A262-8842FC3E4FA5}" type="slidenum">
              <a:rPr lang="it-IT" altLang="it-IT"/>
              <a:pPr>
                <a:defRPr/>
              </a:pPr>
              <a:t>‹N›</a:t>
            </a:fld>
            <a:endParaRPr lang="it-IT" altLang="it-IT"/>
          </a:p>
        </p:txBody>
      </p:sp>
    </p:spTree>
    <p:extLst>
      <p:ext uri="{BB962C8B-B14F-4D97-AF65-F5344CB8AC3E}">
        <p14:creationId xmlns:p14="http://schemas.microsoft.com/office/powerpoint/2010/main" val="3989666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784EC2BC-FE42-46C4-91A7-A43A4D172172}" type="slidenum">
              <a:rPr lang="it-IT" altLang="it-IT"/>
              <a:pPr>
                <a:defRPr/>
              </a:pPr>
              <a:t>‹N›</a:t>
            </a:fld>
            <a:endParaRPr lang="it-IT" altLang="it-IT"/>
          </a:p>
        </p:txBody>
      </p:sp>
    </p:spTree>
    <p:extLst>
      <p:ext uri="{BB962C8B-B14F-4D97-AF65-F5344CB8AC3E}">
        <p14:creationId xmlns:p14="http://schemas.microsoft.com/office/powerpoint/2010/main" val="3528089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9" name="Rectangle 6"/>
          <p:cNvSpPr>
            <a:spLocks noGrp="1" noChangeArrowheads="1"/>
          </p:cNvSpPr>
          <p:nvPr>
            <p:ph type="sldNum" sz="quarter" idx="12"/>
          </p:nvPr>
        </p:nvSpPr>
        <p:spPr>
          <a:ln/>
        </p:spPr>
        <p:txBody>
          <a:bodyPr/>
          <a:lstStyle>
            <a:lvl1pPr>
              <a:defRPr/>
            </a:lvl1pPr>
          </a:lstStyle>
          <a:p>
            <a:pPr>
              <a:defRPr/>
            </a:pPr>
            <a:fld id="{BA748542-C2F9-4A10-95FF-F1D13649DB52}" type="slidenum">
              <a:rPr lang="it-IT" altLang="it-IT"/>
              <a:pPr>
                <a:defRPr/>
              </a:pPr>
              <a:t>‹N›</a:t>
            </a:fld>
            <a:endParaRPr lang="it-IT" altLang="it-IT"/>
          </a:p>
        </p:txBody>
      </p:sp>
    </p:spTree>
    <p:extLst>
      <p:ext uri="{BB962C8B-B14F-4D97-AF65-F5344CB8AC3E}">
        <p14:creationId xmlns:p14="http://schemas.microsoft.com/office/powerpoint/2010/main" val="3301993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5" name="Rectangle 6"/>
          <p:cNvSpPr>
            <a:spLocks noGrp="1" noChangeArrowheads="1"/>
          </p:cNvSpPr>
          <p:nvPr>
            <p:ph type="sldNum" sz="quarter" idx="12"/>
          </p:nvPr>
        </p:nvSpPr>
        <p:spPr>
          <a:ln/>
        </p:spPr>
        <p:txBody>
          <a:bodyPr/>
          <a:lstStyle>
            <a:lvl1pPr>
              <a:defRPr/>
            </a:lvl1pPr>
          </a:lstStyle>
          <a:p>
            <a:pPr>
              <a:defRPr/>
            </a:pPr>
            <a:fld id="{173CA7C2-7314-4FF3-B82D-D0427144F208}" type="slidenum">
              <a:rPr lang="it-IT" altLang="it-IT"/>
              <a:pPr>
                <a:defRPr/>
              </a:pPr>
              <a:t>‹N›</a:t>
            </a:fld>
            <a:endParaRPr lang="it-IT" altLang="it-IT"/>
          </a:p>
        </p:txBody>
      </p:sp>
    </p:spTree>
    <p:extLst>
      <p:ext uri="{BB962C8B-B14F-4D97-AF65-F5344CB8AC3E}">
        <p14:creationId xmlns:p14="http://schemas.microsoft.com/office/powerpoint/2010/main" val="2409009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4" name="Rectangle 6"/>
          <p:cNvSpPr>
            <a:spLocks noGrp="1" noChangeArrowheads="1"/>
          </p:cNvSpPr>
          <p:nvPr>
            <p:ph type="sldNum" sz="quarter" idx="12"/>
          </p:nvPr>
        </p:nvSpPr>
        <p:spPr>
          <a:ln/>
        </p:spPr>
        <p:txBody>
          <a:bodyPr/>
          <a:lstStyle>
            <a:lvl1pPr>
              <a:defRPr/>
            </a:lvl1pPr>
          </a:lstStyle>
          <a:p>
            <a:pPr>
              <a:defRPr/>
            </a:pPr>
            <a:fld id="{86F531B0-99BE-439F-9A95-E2F594A5E4DD}" type="slidenum">
              <a:rPr lang="it-IT" altLang="it-IT"/>
              <a:pPr>
                <a:defRPr/>
              </a:pPr>
              <a:t>‹N›</a:t>
            </a:fld>
            <a:endParaRPr lang="it-IT" altLang="it-IT"/>
          </a:p>
        </p:txBody>
      </p:sp>
      <p:pic>
        <p:nvPicPr>
          <p:cNvPr id="2050" name="Picture 2" descr="logo_CCIAA_base_4c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704138" y="6400800"/>
            <a:ext cx="14398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3279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EE036B1F-40EB-4FBD-BC1A-C6C2EC4C45BF}" type="slidenum">
              <a:rPr lang="it-IT" altLang="it-IT"/>
              <a:pPr>
                <a:defRPr/>
              </a:pPr>
              <a:t>‹N›</a:t>
            </a:fld>
            <a:endParaRPr lang="it-IT" altLang="it-IT"/>
          </a:p>
        </p:txBody>
      </p:sp>
    </p:spTree>
    <p:extLst>
      <p:ext uri="{BB962C8B-B14F-4D97-AF65-F5344CB8AC3E}">
        <p14:creationId xmlns:p14="http://schemas.microsoft.com/office/powerpoint/2010/main" val="3174547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6964E39F-FF92-4B75-A426-993AB880B990}" type="slidenum">
              <a:rPr lang="it-IT" altLang="it-IT"/>
              <a:pPr>
                <a:defRPr/>
              </a:pPr>
              <a:t>‹N›</a:t>
            </a:fld>
            <a:endParaRPr lang="it-IT" altLang="it-IT"/>
          </a:p>
        </p:txBody>
      </p:sp>
    </p:spTree>
    <p:extLst>
      <p:ext uri="{BB962C8B-B14F-4D97-AF65-F5344CB8AC3E}">
        <p14:creationId xmlns:p14="http://schemas.microsoft.com/office/powerpoint/2010/main" val="3375238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9CCFF"/>
            </a:gs>
            <a:gs pos="50000">
              <a:srgbClr val="FFFFFF"/>
            </a:gs>
            <a:gs pos="100000">
              <a:srgbClr val="99CC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it-IT" alt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lt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C3733920-3460-4F7E-A5D5-557223D43C26}"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0.emf"/></Relationships>
</file>

<file path=ppt/slides/_rels/slide1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2.emf"/></Relationships>
</file>

<file path=ppt/slides/_rels/slide12.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4.emf"/></Relationships>
</file>

<file path=ppt/slides/_rels/slide13.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6.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0.emf"/><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3.emf"/><Relationship Id="rId4" Type="http://schemas.openxmlformats.org/officeDocument/2006/relationships/image" Target="../media/image12.emf"/></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5.emf"/></Relationships>
</file>

<file path=ppt/slides/_rels/slide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8.emf"/><Relationship Id="rId4" Type="http://schemas.openxmlformats.org/officeDocument/2006/relationships/image" Target="../media/image17.e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2060"/>
            </a:gs>
            <a:gs pos="100000">
              <a:srgbClr val="99CCFF"/>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755650" y="966788"/>
            <a:ext cx="7920038" cy="1439862"/>
          </a:xfrm>
        </p:spPr>
        <p:txBody>
          <a:bodyPr/>
          <a:lstStyle/>
          <a:p>
            <a:pPr eaLnBrk="1" hangingPunct="1"/>
            <a:r>
              <a:rPr lang="it-IT" altLang="it-IT" sz="3600" b="1" dirty="0" smtClean="0">
                <a:solidFill>
                  <a:srgbClr val="FFFFFF"/>
                </a:solidFill>
                <a:latin typeface="Arial" charset="0"/>
              </a:rPr>
              <a:t>Osservatorio sulle imprese femminili in provincia di Firenze  -  anno 2018</a:t>
            </a:r>
          </a:p>
        </p:txBody>
      </p:sp>
      <p:sp>
        <p:nvSpPr>
          <p:cNvPr id="8" name="Text Box 17"/>
          <p:cNvSpPr txBox="1">
            <a:spLocks noChangeArrowheads="1"/>
          </p:cNvSpPr>
          <p:nvPr/>
        </p:nvSpPr>
        <p:spPr bwMode="auto">
          <a:xfrm>
            <a:off x="2916238" y="6165850"/>
            <a:ext cx="3816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FF"/>
                </a:solidFill>
                <a:miter lim="800000"/>
                <a:headEnd/>
                <a:tailEnd/>
              </a14:hiddenLine>
            </a:ext>
            <a:ext uri="{AF507438-7753-43E0-B8FC-AC1667EBCBE1}">
              <a14:hiddenEffects xmlns:a14="http://schemas.microsoft.com/office/drawing/2010/main">
                <a:effectLst>
                  <a:outerShdw dist="81320" dir="2319588"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defRPr/>
            </a:pPr>
            <a:r>
              <a:rPr lang="it-IT" altLang="it-IT" sz="1800" b="1" dirty="0" smtClean="0">
                <a:solidFill>
                  <a:schemeClr val="tx2">
                    <a:lumMod val="75000"/>
                  </a:schemeClr>
                </a:solidFill>
                <a:latin typeface="Arial" charset="0"/>
              </a:rPr>
              <a:t>statistica@fi.camcom.it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0" y="228600"/>
            <a:ext cx="9144000" cy="533400"/>
          </a:xfrm>
        </p:spPr>
        <p:txBody>
          <a:bodyPr/>
          <a:lstStyle/>
          <a:p>
            <a:pPr eaLnBrk="1" hangingPunct="1"/>
            <a:r>
              <a:rPr lang="it-IT" altLang="it-IT" sz="2000" b="1" dirty="0" smtClean="0">
                <a:solidFill>
                  <a:schemeClr val="tx1"/>
                </a:solidFill>
                <a:latin typeface="Arial" charset="0"/>
              </a:rPr>
              <a:t>Forme giuridiche: </a:t>
            </a:r>
            <a:r>
              <a:rPr lang="it-IT" altLang="it-IT" sz="2000" b="1" dirty="0">
                <a:solidFill>
                  <a:schemeClr val="tx1"/>
                </a:solidFill>
                <a:latin typeface="Arial" charset="0"/>
              </a:rPr>
              <a:t>confronto tra imprese straniere, femminili e giovanili</a:t>
            </a:r>
            <a:endParaRPr lang="it-IT" altLang="it-IT" sz="2000" b="1" dirty="0" smtClean="0">
              <a:solidFill>
                <a:schemeClr val="tx1"/>
              </a:solidFill>
              <a:latin typeface="Arial" charset="0"/>
            </a:endParaRPr>
          </a:p>
        </p:txBody>
      </p:sp>
      <p:sp>
        <p:nvSpPr>
          <p:cNvPr id="10" name="AutoShape 9"/>
          <p:cNvSpPr>
            <a:spLocks noChangeArrowheads="1"/>
          </p:cNvSpPr>
          <p:nvPr/>
        </p:nvSpPr>
        <p:spPr bwMode="auto">
          <a:xfrm rot="10800000">
            <a:off x="1835150" y="0"/>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1"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2" name="AutoShape 8"/>
          <p:cNvSpPr>
            <a:spLocks noChangeArrowheads="1"/>
          </p:cNvSpPr>
          <p:nvPr/>
        </p:nvSpPr>
        <p:spPr bwMode="auto">
          <a:xfrm>
            <a:off x="0" y="6092825"/>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128" y="908720"/>
            <a:ext cx="8302868" cy="2376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4194" y="3429000"/>
            <a:ext cx="8835613" cy="2388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09370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188913"/>
            <a:ext cx="9144000" cy="533400"/>
          </a:xfrm>
        </p:spPr>
        <p:txBody>
          <a:bodyPr/>
          <a:lstStyle/>
          <a:p>
            <a:pPr eaLnBrk="1" hangingPunct="1"/>
            <a:r>
              <a:rPr lang="it-IT" altLang="it-IT" sz="2800" b="1" smtClean="0">
                <a:solidFill>
                  <a:schemeClr val="tx1"/>
                </a:solidFill>
                <a:latin typeface="Arial" charset="0"/>
              </a:rPr>
              <a:t>Imprese femminili per grado di partecipazione</a:t>
            </a:r>
          </a:p>
        </p:txBody>
      </p:sp>
      <p:sp>
        <p:nvSpPr>
          <p:cNvPr id="11267" name="Rectangle 22"/>
          <p:cNvSpPr>
            <a:spLocks noChangeArrowheads="1"/>
          </p:cNvSpPr>
          <p:nvPr/>
        </p:nvSpPr>
        <p:spPr bwMode="auto">
          <a:xfrm>
            <a:off x="4794512" y="1225085"/>
            <a:ext cx="4241984"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600" b="1" dirty="0" smtClean="0">
                <a:latin typeface="Arial" charset="0"/>
              </a:rPr>
              <a:t>L’81% </a:t>
            </a:r>
            <a:r>
              <a:rPr lang="it-IT" altLang="it-IT" sz="1600" b="1" dirty="0" smtClean="0">
                <a:latin typeface="Arial" charset="0"/>
              </a:rPr>
              <a:t>delle imprese femminili lo sono a titolo esclusivo. </a:t>
            </a:r>
            <a:r>
              <a:rPr lang="it-IT" altLang="it-IT" sz="1600" b="1" dirty="0" smtClean="0">
                <a:latin typeface="Arial" charset="0"/>
              </a:rPr>
              <a:t>Come </a:t>
            </a:r>
            <a:r>
              <a:rPr lang="it-IT" altLang="it-IT" sz="1600" b="1" dirty="0" smtClean="0">
                <a:latin typeface="Arial" charset="0"/>
              </a:rPr>
              <a:t>si vede dal grafico sottostante, </a:t>
            </a:r>
            <a:r>
              <a:rPr lang="it-IT" altLang="it-IT" sz="1600" b="1" dirty="0" smtClean="0">
                <a:latin typeface="Arial" charset="0"/>
              </a:rPr>
              <a:t>il grado di presenza femminile è inversamente correlato al livello di </a:t>
            </a:r>
            <a:r>
              <a:rPr lang="it-IT" altLang="it-IT" sz="1600" b="1" dirty="0" smtClean="0">
                <a:latin typeface="Arial" charset="0"/>
              </a:rPr>
              <a:t>capitalizzazione e </a:t>
            </a:r>
            <a:r>
              <a:rPr lang="it-IT" altLang="it-IT" sz="1600" b="1" dirty="0" smtClean="0">
                <a:latin typeface="Arial" charset="0"/>
              </a:rPr>
              <a:t>al </a:t>
            </a:r>
            <a:r>
              <a:rPr lang="it-IT" altLang="it-IT" sz="1600" b="1" dirty="0" smtClean="0">
                <a:latin typeface="Arial" charset="0"/>
              </a:rPr>
              <a:t>valore della produzione </a:t>
            </a:r>
            <a:r>
              <a:rPr lang="it-IT" altLang="it-IT" sz="1600" b="1" dirty="0" smtClean="0">
                <a:latin typeface="Arial" charset="0"/>
              </a:rPr>
              <a:t>generato dall’impresa.</a:t>
            </a:r>
            <a:endParaRPr lang="it-IT" altLang="it-IT" sz="1600" b="1" dirty="0">
              <a:latin typeface="Arial" charset="0"/>
            </a:endParaRPr>
          </a:p>
        </p:txBody>
      </p:sp>
      <p:sp>
        <p:nvSpPr>
          <p:cNvPr id="10" name="AutoShape 9"/>
          <p:cNvSpPr>
            <a:spLocks noChangeArrowheads="1"/>
          </p:cNvSpPr>
          <p:nvPr/>
        </p:nvSpPr>
        <p:spPr bwMode="auto">
          <a:xfrm rot="10800000">
            <a:off x="1835150" y="0"/>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1"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2" name="AutoShape 8"/>
          <p:cNvSpPr>
            <a:spLocks noChangeArrowheads="1"/>
          </p:cNvSpPr>
          <p:nvPr/>
        </p:nvSpPr>
        <p:spPr bwMode="auto">
          <a:xfrm>
            <a:off x="0" y="6092825"/>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3" name="Rectangle 22"/>
          <p:cNvSpPr>
            <a:spLocks noChangeArrowheads="1"/>
          </p:cNvSpPr>
          <p:nvPr/>
        </p:nvSpPr>
        <p:spPr bwMode="auto">
          <a:xfrm>
            <a:off x="4780888" y="3933056"/>
            <a:ext cx="432761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600" b="1" dirty="0" smtClean="0">
                <a:latin typeface="Arial" charset="0"/>
              </a:rPr>
              <a:t>Nelle società di capitale quasi il 76% di quelle esclusivamente femminili si collocano nelle </a:t>
            </a:r>
            <a:r>
              <a:rPr lang="it-IT" altLang="it-IT" sz="1600" b="1" dirty="0" smtClean="0">
                <a:latin typeface="Arial" charset="0"/>
              </a:rPr>
              <a:t>fasce più basse, rispetto al 70% </a:t>
            </a:r>
            <a:r>
              <a:rPr lang="it-IT" altLang="it-IT" sz="1600" b="1" dirty="0" smtClean="0">
                <a:latin typeface="Arial" charset="0"/>
              </a:rPr>
              <a:t>di quelle a composizione ‘forte’ e il </a:t>
            </a:r>
            <a:r>
              <a:rPr lang="it-IT" altLang="it-IT" sz="1600" b="1" dirty="0" smtClean="0">
                <a:latin typeface="Arial" charset="0"/>
              </a:rPr>
              <a:t>62% </a:t>
            </a:r>
            <a:r>
              <a:rPr lang="it-IT" altLang="it-IT" sz="1600" b="1" dirty="0" smtClean="0">
                <a:latin typeface="Arial" charset="0"/>
              </a:rPr>
              <a:t>di quelle a composizione maggioritaria.</a:t>
            </a:r>
            <a:endParaRPr lang="it-IT" altLang="it-IT" sz="1600" b="1" dirty="0">
              <a:latin typeface="Arial" charset="0"/>
            </a:endParaRPr>
          </a:p>
        </p:txBody>
      </p:sp>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536" y="941229"/>
            <a:ext cx="4644008" cy="2876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923" y="3756173"/>
            <a:ext cx="4781550" cy="269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0" y="188913"/>
            <a:ext cx="9144000" cy="533400"/>
          </a:xfrm>
        </p:spPr>
        <p:txBody>
          <a:bodyPr/>
          <a:lstStyle/>
          <a:p>
            <a:pPr eaLnBrk="1" hangingPunct="1"/>
            <a:r>
              <a:rPr lang="it-IT" altLang="it-IT" sz="2800" b="1" smtClean="0">
                <a:solidFill>
                  <a:schemeClr val="tx1"/>
                </a:solidFill>
                <a:latin typeface="Arial" charset="0"/>
              </a:rPr>
              <a:t>Altri aspetti dell’imprenditoria femminile</a:t>
            </a:r>
          </a:p>
        </p:txBody>
      </p:sp>
      <p:sp>
        <p:nvSpPr>
          <p:cNvPr id="12291" name="Rectangle 22"/>
          <p:cNvSpPr>
            <a:spLocks noChangeArrowheads="1"/>
          </p:cNvSpPr>
          <p:nvPr/>
        </p:nvSpPr>
        <p:spPr bwMode="auto">
          <a:xfrm>
            <a:off x="5220072" y="1255128"/>
            <a:ext cx="3384376"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600" b="1" dirty="0">
                <a:latin typeface="Arial" charset="0"/>
              </a:rPr>
              <a:t>L’imprenditoria femminile fiorentina si caratterizza per una rilevante presenza di imprese </a:t>
            </a:r>
            <a:r>
              <a:rPr lang="it-IT" altLang="it-IT" sz="1600" b="1" dirty="0" smtClean="0">
                <a:latin typeface="Arial" charset="0"/>
              </a:rPr>
              <a:t>artigiane (26%)  </a:t>
            </a:r>
            <a:r>
              <a:rPr lang="it-IT" altLang="it-IT" sz="1600" b="1" dirty="0">
                <a:latin typeface="Arial" charset="0"/>
              </a:rPr>
              <a:t>e imprese </a:t>
            </a:r>
            <a:r>
              <a:rPr lang="it-IT" altLang="it-IT" sz="1600" b="1" dirty="0" smtClean="0">
                <a:latin typeface="Arial" charset="0"/>
              </a:rPr>
              <a:t>straniere (</a:t>
            </a:r>
            <a:r>
              <a:rPr lang="it-IT" altLang="it-IT" sz="1600" b="1" dirty="0" smtClean="0">
                <a:latin typeface="Arial" charset="0"/>
              </a:rPr>
              <a:t>21%); </a:t>
            </a:r>
            <a:r>
              <a:rPr lang="it-IT" altLang="it-IT" sz="1600" b="1" dirty="0" smtClean="0">
                <a:latin typeface="Arial" charset="0"/>
              </a:rPr>
              <a:t>la quota di imprese </a:t>
            </a:r>
            <a:r>
              <a:rPr lang="it-IT" altLang="it-IT" sz="1600" b="1" dirty="0" smtClean="0">
                <a:latin typeface="Arial" charset="0"/>
              </a:rPr>
              <a:t>condotte da giovani donne, ovvero con </a:t>
            </a:r>
            <a:r>
              <a:rPr lang="it-IT" altLang="it-IT" sz="1600" b="1" dirty="0" smtClean="0">
                <a:latin typeface="Arial" charset="0"/>
              </a:rPr>
              <a:t>meno di 35 anni, si </a:t>
            </a:r>
            <a:r>
              <a:rPr lang="it-IT" altLang="it-IT" sz="1600" b="1" dirty="0" smtClean="0">
                <a:latin typeface="Arial" charset="0"/>
              </a:rPr>
              <a:t>conferma </a:t>
            </a:r>
            <a:r>
              <a:rPr lang="it-IT" altLang="it-IT" sz="1600" b="1" dirty="0" smtClean="0">
                <a:latin typeface="Arial" charset="0"/>
              </a:rPr>
              <a:t>al </a:t>
            </a:r>
            <a:r>
              <a:rPr lang="it-IT" altLang="it-IT" sz="1600" b="1" dirty="0" smtClean="0">
                <a:latin typeface="Arial" charset="0"/>
              </a:rPr>
              <a:t>10,5%,.</a:t>
            </a:r>
            <a:endParaRPr lang="it-IT" altLang="it-IT" sz="1600" b="1" dirty="0">
              <a:latin typeface="Arial" charset="0"/>
            </a:endParaRPr>
          </a:p>
        </p:txBody>
      </p:sp>
      <p:sp>
        <p:nvSpPr>
          <p:cNvPr id="13" name="AutoShape 9"/>
          <p:cNvSpPr>
            <a:spLocks noChangeArrowheads="1"/>
          </p:cNvSpPr>
          <p:nvPr/>
        </p:nvSpPr>
        <p:spPr bwMode="auto">
          <a:xfrm rot="10800000">
            <a:off x="1835150" y="0"/>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4"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5" name="AutoShape 8"/>
          <p:cNvSpPr>
            <a:spLocks noChangeArrowheads="1"/>
          </p:cNvSpPr>
          <p:nvPr/>
        </p:nvSpPr>
        <p:spPr bwMode="auto">
          <a:xfrm>
            <a:off x="0" y="6092825"/>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6" name="Rectangle 22"/>
          <p:cNvSpPr>
            <a:spLocks noChangeArrowheads="1"/>
          </p:cNvSpPr>
          <p:nvPr/>
        </p:nvSpPr>
        <p:spPr bwMode="auto">
          <a:xfrm>
            <a:off x="5148064" y="3712030"/>
            <a:ext cx="352839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600" b="1" dirty="0" smtClean="0">
                <a:latin typeface="Arial" charset="0"/>
              </a:rPr>
              <a:t>Le imprese femminili diversificano i propri settori di attività a seconda che siano artigiane, giovanili o </a:t>
            </a:r>
            <a:r>
              <a:rPr lang="it-IT" altLang="it-IT" sz="1600" b="1" dirty="0" smtClean="0">
                <a:latin typeface="Arial" charset="0"/>
              </a:rPr>
              <a:t>straniere; in particolare tra le artigiane si assiste a una polarizzazione tra manifatturiero e servizi alle persone, diversamente da giovanili e straniere dove invece il commercio e il </a:t>
            </a:r>
            <a:r>
              <a:rPr lang="it-IT" altLang="it-IT" sz="1600" b="1" dirty="0" err="1" smtClean="0">
                <a:latin typeface="Arial" charset="0"/>
              </a:rPr>
              <a:t>turirmo</a:t>
            </a:r>
            <a:r>
              <a:rPr lang="it-IT" altLang="it-IT" sz="1600" b="1" dirty="0" smtClean="0">
                <a:latin typeface="Arial" charset="0"/>
              </a:rPr>
              <a:t> hanno un peso molto più marcato.</a:t>
            </a:r>
            <a:r>
              <a:rPr lang="it-IT" altLang="it-IT" sz="1600" b="1" dirty="0" smtClean="0">
                <a:solidFill>
                  <a:srgbClr val="FFC000"/>
                </a:solidFill>
                <a:latin typeface="Arial" charset="0"/>
              </a:rPr>
              <a:t>.</a:t>
            </a:r>
            <a:endParaRPr lang="it-IT" altLang="it-IT" sz="1600" b="1" dirty="0">
              <a:solidFill>
                <a:srgbClr val="FFC000"/>
              </a:solidFill>
              <a:latin typeface="Arial" charset="0"/>
            </a:endParaRPr>
          </a:p>
        </p:txBody>
      </p:sp>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20" y="839980"/>
            <a:ext cx="4782979" cy="3096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589" y="3712424"/>
            <a:ext cx="4831284" cy="2898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0" y="188913"/>
            <a:ext cx="9144000" cy="533400"/>
          </a:xfrm>
        </p:spPr>
        <p:txBody>
          <a:bodyPr/>
          <a:lstStyle/>
          <a:p>
            <a:pPr eaLnBrk="1" hangingPunct="1"/>
            <a:r>
              <a:rPr lang="it-IT" altLang="it-IT" sz="2800" b="1" dirty="0" smtClean="0">
                <a:solidFill>
                  <a:schemeClr val="tx1"/>
                </a:solidFill>
                <a:latin typeface="Arial" charset="0"/>
              </a:rPr>
              <a:t>Le cariche femminili</a:t>
            </a:r>
          </a:p>
        </p:txBody>
      </p:sp>
      <p:sp>
        <p:nvSpPr>
          <p:cNvPr id="13315" name="Rectangle 22"/>
          <p:cNvSpPr>
            <a:spLocks noChangeArrowheads="1"/>
          </p:cNvSpPr>
          <p:nvPr/>
        </p:nvSpPr>
        <p:spPr bwMode="auto">
          <a:xfrm>
            <a:off x="5424058" y="983270"/>
            <a:ext cx="3623928"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600" b="1" dirty="0">
                <a:latin typeface="Arial" charset="0"/>
              </a:rPr>
              <a:t>A </a:t>
            </a:r>
            <a:r>
              <a:rPr lang="it-IT" altLang="it-IT" sz="1600" b="1" dirty="0" smtClean="0">
                <a:latin typeface="Arial" charset="0"/>
              </a:rPr>
              <a:t>metà del 2018, all’interno della città metropolitana fiorentina, l’insieme delle </a:t>
            </a:r>
            <a:r>
              <a:rPr lang="it-IT" altLang="it-IT" sz="1600" b="1" dirty="0">
                <a:latin typeface="Arial" charset="0"/>
              </a:rPr>
              <a:t>cariche e qualifiche </a:t>
            </a:r>
            <a:r>
              <a:rPr lang="it-IT" altLang="it-IT" sz="1600" b="1" dirty="0" smtClean="0">
                <a:latin typeface="Arial" charset="0"/>
              </a:rPr>
              <a:t>appartenenti al genere femminile pesano per il </a:t>
            </a:r>
            <a:r>
              <a:rPr lang="it-IT" altLang="it-IT" sz="1600" b="1" dirty="0" smtClean="0">
                <a:latin typeface="Arial" charset="0"/>
              </a:rPr>
              <a:t>27</a:t>
            </a:r>
            <a:r>
              <a:rPr lang="it-IT" altLang="it-IT" sz="1600" b="1" dirty="0" smtClean="0">
                <a:latin typeface="Arial" charset="0"/>
              </a:rPr>
              <a:t>%, </a:t>
            </a:r>
            <a:r>
              <a:rPr lang="it-IT" altLang="it-IT" sz="1600" b="1" dirty="0" smtClean="0">
                <a:latin typeface="Arial" charset="0"/>
              </a:rPr>
              <a:t>quota che sale al 28,3% escludendo dal totale il numero di cariche riconducibili a persone giuridiche.. </a:t>
            </a:r>
          </a:p>
        </p:txBody>
      </p:sp>
      <p:sp>
        <p:nvSpPr>
          <p:cNvPr id="15" name="Text Box 17"/>
          <p:cNvSpPr txBox="1">
            <a:spLocks noChangeArrowheads="1"/>
          </p:cNvSpPr>
          <p:nvPr/>
        </p:nvSpPr>
        <p:spPr bwMode="auto">
          <a:xfrm>
            <a:off x="3255764" y="5631007"/>
            <a:ext cx="4216207" cy="923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FF"/>
                </a:solidFill>
                <a:miter lim="800000"/>
                <a:headEnd/>
                <a:tailEnd/>
              </a14:hiddenLine>
            </a:ext>
            <a:ext uri="{AF507438-7753-43E0-B8FC-AC1667EBCBE1}">
              <a14:hiddenEffects xmlns:a14="http://schemas.microsoft.com/office/drawing/2010/main">
                <a:effectLst>
                  <a:outerShdw dist="81320" dir="2319588" algn="ctr" rotWithShape="0">
                    <a:srgbClr val="808080"/>
                  </a:outerShdw>
                </a:effectLst>
              </a14:hiddenEffects>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r>
              <a:rPr lang="it-IT" altLang="it-IT" sz="1200" b="1" dirty="0" err="1" smtClean="0">
                <a:solidFill>
                  <a:schemeClr val="tx2">
                    <a:lumMod val="85000"/>
                    <a:lumOff val="15000"/>
                  </a:schemeClr>
                </a:solidFill>
                <a:latin typeface="Arial" panose="020B0604020202020204" pitchFamily="34" charset="0"/>
                <a:cs typeface="Arial" panose="020B0604020202020204" pitchFamily="34" charset="0"/>
              </a:rPr>
              <a:t>RIferimenti</a:t>
            </a:r>
            <a:endParaRPr lang="it-IT" altLang="it-IT" sz="1200" b="1" dirty="0" smtClean="0">
              <a:solidFill>
                <a:schemeClr val="tx2">
                  <a:lumMod val="85000"/>
                  <a:lumOff val="15000"/>
                </a:schemeClr>
              </a:solidFill>
              <a:latin typeface="Arial" panose="020B0604020202020204" pitchFamily="34" charset="0"/>
              <a:cs typeface="Arial" panose="020B0604020202020204" pitchFamily="34" charset="0"/>
            </a:endParaRPr>
          </a:p>
          <a:p>
            <a:pPr algn="ctr" eaLnBrk="1" hangingPunct="1">
              <a:defRPr/>
            </a:pPr>
            <a:endParaRPr lang="it-IT" altLang="it-IT" sz="1200" b="1" dirty="0" smtClean="0">
              <a:solidFill>
                <a:schemeClr val="tx2">
                  <a:lumMod val="85000"/>
                  <a:lumOff val="15000"/>
                </a:schemeClr>
              </a:solidFill>
              <a:latin typeface="Arial" panose="020B0604020202020204" pitchFamily="34" charset="0"/>
              <a:cs typeface="Arial" panose="020B0604020202020204" pitchFamily="34" charset="0"/>
            </a:endParaRPr>
          </a:p>
          <a:p>
            <a:pPr algn="ctr" eaLnBrk="1" hangingPunct="1">
              <a:defRPr/>
            </a:pPr>
            <a:r>
              <a:rPr lang="it-IT" altLang="it-IT" sz="1200" b="1" dirty="0" smtClean="0">
                <a:solidFill>
                  <a:schemeClr val="tx2">
                    <a:lumMod val="85000"/>
                    <a:lumOff val="15000"/>
                  </a:schemeClr>
                </a:solidFill>
                <a:latin typeface="Arial" panose="020B0604020202020204" pitchFamily="34" charset="0"/>
                <a:cs typeface="Arial" panose="020B0604020202020204" pitchFamily="34" charset="0"/>
              </a:rPr>
              <a:t>U.O. STATISTICA E STUDI</a:t>
            </a:r>
          </a:p>
          <a:p>
            <a:pPr algn="ctr" eaLnBrk="1" hangingPunct="1">
              <a:defRPr/>
            </a:pPr>
            <a:r>
              <a:rPr lang="it-IT" altLang="it-IT" sz="1200" b="1" dirty="0" smtClean="0">
                <a:solidFill>
                  <a:schemeClr val="tx2">
                    <a:lumMod val="85000"/>
                    <a:lumOff val="15000"/>
                  </a:schemeClr>
                </a:solidFill>
                <a:latin typeface="Arial" panose="020B0604020202020204" pitchFamily="34" charset="0"/>
                <a:cs typeface="Arial" panose="020B0604020202020204" pitchFamily="34" charset="0"/>
              </a:rPr>
              <a:t>TEL. 055 23.92.218 – 219</a:t>
            </a:r>
          </a:p>
          <a:p>
            <a:pPr algn="ctr" eaLnBrk="1" hangingPunct="1">
              <a:defRPr/>
            </a:pPr>
            <a:r>
              <a:rPr lang="it-IT" altLang="it-IT" sz="1200" b="1" dirty="0" smtClean="0">
                <a:solidFill>
                  <a:schemeClr val="tx2">
                    <a:lumMod val="85000"/>
                    <a:lumOff val="15000"/>
                  </a:schemeClr>
                </a:solidFill>
                <a:latin typeface="Arial" panose="020B0604020202020204" pitchFamily="34" charset="0"/>
                <a:cs typeface="Arial" panose="020B0604020202020204" pitchFamily="34" charset="0"/>
              </a:rPr>
              <a:t>statistica@fi.camcom.it</a:t>
            </a:r>
          </a:p>
        </p:txBody>
      </p:sp>
      <p:sp>
        <p:nvSpPr>
          <p:cNvPr id="76" name="AutoShape 9"/>
          <p:cNvSpPr>
            <a:spLocks noChangeArrowheads="1"/>
          </p:cNvSpPr>
          <p:nvPr/>
        </p:nvSpPr>
        <p:spPr bwMode="auto">
          <a:xfrm rot="10800000">
            <a:off x="1835150" y="0"/>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77"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79" name="AutoShape 8"/>
          <p:cNvSpPr>
            <a:spLocks noChangeArrowheads="1"/>
          </p:cNvSpPr>
          <p:nvPr/>
        </p:nvSpPr>
        <p:spPr bwMode="auto">
          <a:xfrm>
            <a:off x="0" y="6092825"/>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3321" name="AutoShape 12"/>
          <p:cNvSpPr>
            <a:spLocks noChangeAspect="1" noChangeArrowheads="1"/>
          </p:cNvSpPr>
          <p:nvPr/>
        </p:nvSpPr>
        <p:spPr bwMode="auto">
          <a:xfrm>
            <a:off x="155575" y="3043238"/>
            <a:ext cx="5499100" cy="333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it-IT" altLang="it-IT" sz="1800"/>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038" y="1297797"/>
            <a:ext cx="5432028" cy="1512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3" y="2964222"/>
            <a:ext cx="8925484" cy="2841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ttore 2 13"/>
          <p:cNvCxnSpPr>
            <a:stCxn id="2" idx="4"/>
          </p:cNvCxnSpPr>
          <p:nvPr/>
        </p:nvCxnSpPr>
        <p:spPr>
          <a:xfrm flipH="1">
            <a:off x="4445621" y="2842492"/>
            <a:ext cx="13192" cy="1309572"/>
          </a:xfrm>
          <a:prstGeom prst="straightConnector1">
            <a:avLst/>
          </a:prstGeom>
          <a:ln w="38100">
            <a:solidFill>
              <a:srgbClr val="A50021"/>
            </a:solidFill>
            <a:tailEnd type="arrow"/>
          </a:ln>
        </p:spPr>
        <p:style>
          <a:lnRef idx="1">
            <a:schemeClr val="accent1"/>
          </a:lnRef>
          <a:fillRef idx="0">
            <a:schemeClr val="accent1"/>
          </a:fillRef>
          <a:effectRef idx="0">
            <a:schemeClr val="accent1"/>
          </a:effectRef>
          <a:fontRef idx="minor">
            <a:schemeClr val="tx1"/>
          </a:fontRef>
        </p:style>
      </p:cxnSp>
      <p:sp>
        <p:nvSpPr>
          <p:cNvPr id="2" name="Ovale 1"/>
          <p:cNvSpPr/>
          <p:nvPr/>
        </p:nvSpPr>
        <p:spPr>
          <a:xfrm>
            <a:off x="1608776" y="1546695"/>
            <a:ext cx="5700074" cy="1295797"/>
          </a:xfrm>
          <a:prstGeom prst="ellipse">
            <a:avLst/>
          </a:prstGeom>
          <a:solidFill>
            <a:srgbClr val="FF99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b="1" dirty="0">
                <a:solidFill>
                  <a:schemeClr val="tx1"/>
                </a:solidFill>
                <a:latin typeface="Arial" panose="020B0604020202020204" pitchFamily="34" charset="0"/>
                <a:cs typeface="Arial" panose="020B0604020202020204" pitchFamily="34" charset="0"/>
              </a:rPr>
              <a:t>La presenza femminile all’interno delle imprese è rilevata tramite il numero di:</a:t>
            </a:r>
          </a:p>
        </p:txBody>
      </p:sp>
      <p:cxnSp>
        <p:nvCxnSpPr>
          <p:cNvPr id="4" name="Connettore 2 3"/>
          <p:cNvCxnSpPr/>
          <p:nvPr/>
        </p:nvCxnSpPr>
        <p:spPr>
          <a:xfrm>
            <a:off x="6615858" y="2642748"/>
            <a:ext cx="960438" cy="1612900"/>
          </a:xfrm>
          <a:prstGeom prst="straightConnector1">
            <a:avLst/>
          </a:prstGeom>
          <a:ln w="38100">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ttore 2 12"/>
          <p:cNvCxnSpPr/>
          <p:nvPr/>
        </p:nvCxnSpPr>
        <p:spPr>
          <a:xfrm flipH="1">
            <a:off x="1998426" y="2642748"/>
            <a:ext cx="409575" cy="1624013"/>
          </a:xfrm>
          <a:prstGeom prst="straightConnector1">
            <a:avLst/>
          </a:prstGeom>
          <a:ln w="38100">
            <a:solidFill>
              <a:srgbClr val="A50021"/>
            </a:solidFill>
            <a:tailEnd type="arrow"/>
          </a:ln>
        </p:spPr>
        <p:style>
          <a:lnRef idx="1">
            <a:schemeClr val="accent1"/>
          </a:lnRef>
          <a:fillRef idx="0">
            <a:schemeClr val="accent1"/>
          </a:fillRef>
          <a:effectRef idx="0">
            <a:schemeClr val="accent1"/>
          </a:effectRef>
          <a:fontRef idx="minor">
            <a:schemeClr val="tx1"/>
          </a:fontRef>
        </p:style>
      </p:cxnSp>
      <p:sp>
        <p:nvSpPr>
          <p:cNvPr id="8" name="Ovale 7"/>
          <p:cNvSpPr/>
          <p:nvPr/>
        </p:nvSpPr>
        <p:spPr>
          <a:xfrm>
            <a:off x="156491" y="3371421"/>
            <a:ext cx="2779713" cy="939800"/>
          </a:xfrm>
          <a:prstGeom prst="ellipse">
            <a:avLst/>
          </a:prstGeom>
          <a:solidFill>
            <a:srgbClr val="FF99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b="1" dirty="0">
                <a:solidFill>
                  <a:schemeClr val="tx1"/>
                </a:solidFill>
                <a:latin typeface="Arial" panose="020B0604020202020204" pitchFamily="34" charset="0"/>
                <a:cs typeface="Arial" panose="020B0604020202020204" pitchFamily="34" charset="0"/>
              </a:rPr>
              <a:t>Imprese a maggioranza femminile</a:t>
            </a:r>
            <a:endParaRPr lang="it-IT" sz="1400" b="1" dirty="0">
              <a:solidFill>
                <a:schemeClr val="tx1"/>
              </a:solidFill>
              <a:latin typeface="Arial" panose="020B0604020202020204" pitchFamily="34" charset="0"/>
              <a:cs typeface="Arial" panose="020B0604020202020204" pitchFamily="34" charset="0"/>
            </a:endParaRPr>
          </a:p>
        </p:txBody>
      </p:sp>
      <p:sp>
        <p:nvSpPr>
          <p:cNvPr id="19" name="Ovale 18"/>
          <p:cNvSpPr/>
          <p:nvPr/>
        </p:nvSpPr>
        <p:spPr>
          <a:xfrm>
            <a:off x="2969428" y="3374058"/>
            <a:ext cx="3095625" cy="938213"/>
          </a:xfrm>
          <a:prstGeom prst="ellipse">
            <a:avLst/>
          </a:prstGeom>
          <a:solidFill>
            <a:srgbClr val="FF99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b="1" dirty="0">
                <a:solidFill>
                  <a:schemeClr val="tx1"/>
                </a:solidFill>
                <a:latin typeface="Arial" panose="020B0604020202020204" pitchFamily="34" charset="0"/>
                <a:cs typeface="Arial" panose="020B0604020202020204" pitchFamily="34" charset="0"/>
              </a:rPr>
              <a:t>Donne che hanno almeno una carica</a:t>
            </a:r>
          </a:p>
        </p:txBody>
      </p:sp>
      <p:sp>
        <p:nvSpPr>
          <p:cNvPr id="20" name="Ovale 19"/>
          <p:cNvSpPr/>
          <p:nvPr/>
        </p:nvSpPr>
        <p:spPr>
          <a:xfrm>
            <a:off x="6086746" y="3328548"/>
            <a:ext cx="2808287" cy="938213"/>
          </a:xfrm>
          <a:prstGeom prst="ellipse">
            <a:avLst/>
          </a:prstGeom>
          <a:solidFill>
            <a:srgbClr val="FF99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b="1" dirty="0">
                <a:solidFill>
                  <a:schemeClr val="tx1"/>
                </a:solidFill>
                <a:latin typeface="Arial" panose="020B0604020202020204" pitchFamily="34" charset="0"/>
                <a:cs typeface="Arial" panose="020B0604020202020204" pitchFamily="34" charset="0"/>
              </a:rPr>
              <a:t>Insieme delle cariche ricoperte da donne</a:t>
            </a:r>
          </a:p>
        </p:txBody>
      </p:sp>
      <p:sp>
        <p:nvSpPr>
          <p:cNvPr id="25" name="Freccia in giù 24"/>
          <p:cNvSpPr/>
          <p:nvPr/>
        </p:nvSpPr>
        <p:spPr>
          <a:xfrm>
            <a:off x="3704735" y="4518339"/>
            <a:ext cx="387350" cy="900113"/>
          </a:xfrm>
          <a:prstGeom prst="downArrow">
            <a:avLst/>
          </a:prstGeom>
          <a:solidFill>
            <a:schemeClr val="accent2">
              <a:lumMod val="50000"/>
            </a:schemeClr>
          </a:solidFill>
          <a:ln>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34" name="Freccia in giù 33"/>
          <p:cNvSpPr/>
          <p:nvPr/>
        </p:nvSpPr>
        <p:spPr>
          <a:xfrm>
            <a:off x="4925523" y="4521416"/>
            <a:ext cx="387350" cy="887413"/>
          </a:xfrm>
          <a:prstGeom prst="downArrow">
            <a:avLst/>
          </a:prstGeom>
          <a:solidFill>
            <a:schemeClr val="accent2">
              <a:lumMod val="50000"/>
            </a:schemeClr>
          </a:solidFill>
          <a:ln>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3088" name="CasellaDiTesto 25"/>
          <p:cNvSpPr txBox="1">
            <a:spLocks noChangeArrowheads="1"/>
          </p:cNvSpPr>
          <p:nvPr/>
        </p:nvSpPr>
        <p:spPr bwMode="auto">
          <a:xfrm>
            <a:off x="266700" y="4250659"/>
            <a:ext cx="1181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it-IT" altLang="it-IT" sz="1400" b="1" dirty="0">
                <a:latin typeface="Tahoma" pitchFamily="34" charset="0"/>
                <a:cs typeface="Tahoma" pitchFamily="34" charset="0"/>
              </a:rPr>
              <a:t>Iscritte</a:t>
            </a:r>
          </a:p>
        </p:txBody>
      </p:sp>
      <p:sp>
        <p:nvSpPr>
          <p:cNvPr id="3089" name="CasellaDiTesto 25"/>
          <p:cNvSpPr txBox="1">
            <a:spLocks noChangeArrowheads="1"/>
          </p:cNvSpPr>
          <p:nvPr/>
        </p:nvSpPr>
        <p:spPr bwMode="auto">
          <a:xfrm>
            <a:off x="1535113" y="4250659"/>
            <a:ext cx="12620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it-IT" altLang="it-IT" sz="1400" b="1">
                <a:latin typeface="Tahoma" pitchFamily="34" charset="0"/>
                <a:cs typeface="Tahoma" pitchFamily="34" charset="0"/>
              </a:rPr>
              <a:t>di cui attive</a:t>
            </a:r>
          </a:p>
        </p:txBody>
      </p:sp>
      <p:sp>
        <p:nvSpPr>
          <p:cNvPr id="3090" name="CasellaDiTesto 25"/>
          <p:cNvSpPr txBox="1">
            <a:spLocks noChangeArrowheads="1"/>
          </p:cNvSpPr>
          <p:nvPr/>
        </p:nvSpPr>
        <p:spPr bwMode="auto">
          <a:xfrm>
            <a:off x="6138863" y="4250659"/>
            <a:ext cx="1181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it-IT" altLang="it-IT" sz="1400" b="1" dirty="0">
                <a:latin typeface="Tahoma" pitchFamily="34" charset="0"/>
                <a:cs typeface="Tahoma" pitchFamily="34" charset="0"/>
              </a:rPr>
              <a:t>Iscritte</a:t>
            </a:r>
          </a:p>
        </p:txBody>
      </p:sp>
      <p:sp>
        <p:nvSpPr>
          <p:cNvPr id="3091" name="CasellaDiTesto 25"/>
          <p:cNvSpPr txBox="1">
            <a:spLocks noChangeArrowheads="1"/>
          </p:cNvSpPr>
          <p:nvPr/>
        </p:nvSpPr>
        <p:spPr bwMode="auto">
          <a:xfrm>
            <a:off x="7308850" y="4260086"/>
            <a:ext cx="12620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it-IT" altLang="it-IT" sz="1400" b="1">
                <a:latin typeface="Tahoma" pitchFamily="34" charset="0"/>
                <a:cs typeface="Tahoma" pitchFamily="34" charset="0"/>
              </a:rPr>
              <a:t>di cui attive</a:t>
            </a:r>
          </a:p>
        </p:txBody>
      </p:sp>
      <p:sp>
        <p:nvSpPr>
          <p:cNvPr id="3092" name="CasellaDiTesto 25"/>
          <p:cNvSpPr txBox="1">
            <a:spLocks noChangeArrowheads="1"/>
          </p:cNvSpPr>
          <p:nvPr/>
        </p:nvSpPr>
        <p:spPr bwMode="auto">
          <a:xfrm>
            <a:off x="3260725" y="4250659"/>
            <a:ext cx="1181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it-IT" altLang="it-IT" sz="1400" b="1">
                <a:latin typeface="Tahoma" pitchFamily="34" charset="0"/>
                <a:cs typeface="Tahoma" pitchFamily="34" charset="0"/>
              </a:rPr>
              <a:t>Iscritte</a:t>
            </a:r>
          </a:p>
        </p:txBody>
      </p:sp>
      <p:sp>
        <p:nvSpPr>
          <p:cNvPr id="3093" name="CasellaDiTesto 25"/>
          <p:cNvSpPr txBox="1">
            <a:spLocks noChangeArrowheads="1"/>
          </p:cNvSpPr>
          <p:nvPr/>
        </p:nvSpPr>
        <p:spPr bwMode="auto">
          <a:xfrm>
            <a:off x="4427538" y="4269513"/>
            <a:ext cx="1262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it-IT" altLang="it-IT" sz="1400" b="1" dirty="0">
                <a:latin typeface="Tahoma" pitchFamily="34" charset="0"/>
                <a:cs typeface="Tahoma" pitchFamily="34" charset="0"/>
              </a:rPr>
              <a:t>di cui attive</a:t>
            </a:r>
          </a:p>
        </p:txBody>
      </p:sp>
      <p:sp>
        <p:nvSpPr>
          <p:cNvPr id="40" name="Freccia in giù 39"/>
          <p:cNvSpPr/>
          <p:nvPr/>
        </p:nvSpPr>
        <p:spPr>
          <a:xfrm>
            <a:off x="6592888" y="4526179"/>
            <a:ext cx="387350" cy="882650"/>
          </a:xfrm>
          <a:prstGeom prst="downArrow">
            <a:avLst/>
          </a:prstGeom>
          <a:solidFill>
            <a:schemeClr val="accent2">
              <a:lumMod val="50000"/>
            </a:schemeClr>
          </a:solidFill>
          <a:ln>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41" name="Freccia in giù 40"/>
          <p:cNvSpPr/>
          <p:nvPr/>
        </p:nvSpPr>
        <p:spPr>
          <a:xfrm>
            <a:off x="7845033" y="4514979"/>
            <a:ext cx="387350" cy="877888"/>
          </a:xfrm>
          <a:prstGeom prst="downArrow">
            <a:avLst/>
          </a:prstGeom>
          <a:solidFill>
            <a:schemeClr val="accent2">
              <a:lumMod val="50000"/>
            </a:schemeClr>
          </a:solidFill>
          <a:ln>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8"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29" name="Rectangle 3"/>
          <p:cNvSpPr txBox="1">
            <a:spLocks noChangeArrowheads="1"/>
          </p:cNvSpPr>
          <p:nvPr/>
        </p:nvSpPr>
        <p:spPr bwMode="auto">
          <a:xfrm>
            <a:off x="0" y="188913"/>
            <a:ext cx="914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defRPr/>
            </a:pPr>
            <a:r>
              <a:rPr lang="it-IT" altLang="it-IT" sz="2400" b="1" kern="0" dirty="0" smtClean="0">
                <a:solidFill>
                  <a:schemeClr val="tx1"/>
                </a:solidFill>
                <a:latin typeface="Arial" charset="0"/>
              </a:rPr>
              <a:t>L’imprenditoria femminile all’interno del Registro Imprese</a:t>
            </a:r>
            <a:endParaRPr lang="it-IT" altLang="it-IT" sz="2800" b="1" kern="0" dirty="0" smtClean="0">
              <a:solidFill>
                <a:schemeClr val="tx1"/>
              </a:solidFill>
              <a:latin typeface="Arial" charset="0"/>
            </a:endParaRPr>
          </a:p>
        </p:txBody>
      </p:sp>
      <p:sp>
        <p:nvSpPr>
          <p:cNvPr id="30" name="CasellaDiTesto 25"/>
          <p:cNvSpPr txBox="1">
            <a:spLocks noChangeArrowheads="1"/>
          </p:cNvSpPr>
          <p:nvPr/>
        </p:nvSpPr>
        <p:spPr bwMode="auto">
          <a:xfrm>
            <a:off x="1655910" y="5371080"/>
            <a:ext cx="100806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it-IT" altLang="it-IT" sz="1400" b="1" dirty="0" smtClean="0">
                <a:latin typeface="Tahoma" pitchFamily="34" charset="0"/>
                <a:cs typeface="Tahoma" pitchFamily="34" charset="0"/>
              </a:rPr>
              <a:t>20.313</a:t>
            </a:r>
            <a:endParaRPr lang="it-IT" altLang="it-IT" sz="1400" b="1" dirty="0">
              <a:latin typeface="Tahoma" pitchFamily="34" charset="0"/>
              <a:cs typeface="Tahoma" pitchFamily="34" charset="0"/>
            </a:endParaRPr>
          </a:p>
          <a:p>
            <a:pPr algn="ctr" eaLnBrk="1" hangingPunct="1">
              <a:spcBef>
                <a:spcPct val="0"/>
              </a:spcBef>
              <a:buFontTx/>
              <a:buNone/>
            </a:pPr>
            <a:r>
              <a:rPr lang="it-IT" altLang="it-IT" sz="1400" b="1" dirty="0">
                <a:latin typeface="Tahoma" pitchFamily="34" charset="0"/>
                <a:cs typeface="Tahoma" pitchFamily="34" charset="0"/>
              </a:rPr>
              <a:t>(</a:t>
            </a:r>
            <a:r>
              <a:rPr lang="it-IT" altLang="it-IT" sz="1400" b="1" dirty="0" smtClean="0">
                <a:latin typeface="Tahoma" pitchFamily="34" charset="0"/>
                <a:cs typeface="Tahoma" pitchFamily="34" charset="0"/>
              </a:rPr>
              <a:t>21,9%)</a:t>
            </a:r>
            <a:endParaRPr lang="it-IT" altLang="it-IT" sz="1400" b="1" dirty="0">
              <a:latin typeface="Tahoma" pitchFamily="34" charset="0"/>
              <a:cs typeface="Tahoma" pitchFamily="34" charset="0"/>
            </a:endParaRPr>
          </a:p>
        </p:txBody>
      </p:sp>
      <p:sp>
        <p:nvSpPr>
          <p:cNvPr id="31" name="CasellaDiTesto 37"/>
          <p:cNvSpPr txBox="1">
            <a:spLocks noChangeArrowheads="1"/>
          </p:cNvSpPr>
          <p:nvPr/>
        </p:nvSpPr>
        <p:spPr bwMode="auto">
          <a:xfrm>
            <a:off x="3344218" y="5371079"/>
            <a:ext cx="11096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it-IT" altLang="it-IT" sz="1400" b="1" dirty="0" smtClean="0">
                <a:latin typeface="Tahoma" pitchFamily="34" charset="0"/>
                <a:cs typeface="Tahoma" pitchFamily="34" charset="0"/>
              </a:rPr>
              <a:t>49.524</a:t>
            </a:r>
            <a:endParaRPr lang="it-IT" altLang="it-IT" sz="1400" b="1" dirty="0">
              <a:latin typeface="Tahoma" pitchFamily="34" charset="0"/>
              <a:cs typeface="Tahoma" pitchFamily="34" charset="0"/>
            </a:endParaRPr>
          </a:p>
          <a:p>
            <a:pPr algn="ctr" eaLnBrk="1" hangingPunct="1">
              <a:spcBef>
                <a:spcPct val="0"/>
              </a:spcBef>
              <a:buFontTx/>
              <a:buNone/>
            </a:pPr>
            <a:r>
              <a:rPr lang="it-IT" altLang="it-IT" sz="1400" b="1" dirty="0">
                <a:latin typeface="Tahoma" pitchFamily="34" charset="0"/>
                <a:cs typeface="Tahoma" pitchFamily="34" charset="0"/>
              </a:rPr>
              <a:t>(</a:t>
            </a:r>
            <a:r>
              <a:rPr lang="it-IT" altLang="it-IT" sz="1400" b="1" dirty="0" smtClean="0">
                <a:latin typeface="Tahoma" pitchFamily="34" charset="0"/>
                <a:cs typeface="Tahoma" pitchFamily="34" charset="0"/>
              </a:rPr>
              <a:t>28,1%)</a:t>
            </a:r>
            <a:endParaRPr lang="it-IT" altLang="it-IT" sz="1400" b="1" dirty="0">
              <a:latin typeface="Tahoma" pitchFamily="34" charset="0"/>
              <a:cs typeface="Tahoma" pitchFamily="34" charset="0"/>
            </a:endParaRPr>
          </a:p>
        </p:txBody>
      </p:sp>
      <p:sp>
        <p:nvSpPr>
          <p:cNvPr id="32" name="CasellaDiTesto 25"/>
          <p:cNvSpPr txBox="1">
            <a:spLocks noChangeArrowheads="1"/>
          </p:cNvSpPr>
          <p:nvPr/>
        </p:nvSpPr>
        <p:spPr bwMode="auto">
          <a:xfrm>
            <a:off x="393995" y="5366229"/>
            <a:ext cx="100806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it-IT" altLang="it-IT" sz="1400" b="1" dirty="0" smtClean="0">
                <a:latin typeface="Tahoma" pitchFamily="34" charset="0"/>
                <a:cs typeface="Tahoma" pitchFamily="34" charset="0"/>
              </a:rPr>
              <a:t>23.365</a:t>
            </a:r>
            <a:endParaRPr lang="it-IT" altLang="it-IT" sz="1400" b="1" dirty="0">
              <a:latin typeface="Tahoma" pitchFamily="34" charset="0"/>
              <a:cs typeface="Tahoma" pitchFamily="34" charset="0"/>
            </a:endParaRPr>
          </a:p>
          <a:p>
            <a:pPr algn="ctr" eaLnBrk="1" hangingPunct="1">
              <a:spcBef>
                <a:spcPct val="0"/>
              </a:spcBef>
              <a:buFontTx/>
              <a:buNone/>
            </a:pPr>
            <a:r>
              <a:rPr lang="it-IT" altLang="it-IT" sz="1400" b="1" dirty="0">
                <a:latin typeface="Tahoma" pitchFamily="34" charset="0"/>
                <a:cs typeface="Tahoma" pitchFamily="34" charset="0"/>
              </a:rPr>
              <a:t>(</a:t>
            </a:r>
            <a:r>
              <a:rPr lang="it-IT" altLang="it-IT" sz="1400" b="1" dirty="0" smtClean="0">
                <a:latin typeface="Tahoma" pitchFamily="34" charset="0"/>
                <a:cs typeface="Tahoma" pitchFamily="34" charset="0"/>
              </a:rPr>
              <a:t>21,2%)</a:t>
            </a:r>
            <a:endParaRPr lang="it-IT" altLang="it-IT" sz="1400" b="1" dirty="0">
              <a:latin typeface="Tahoma" pitchFamily="34" charset="0"/>
              <a:cs typeface="Tahoma" pitchFamily="34" charset="0"/>
            </a:endParaRPr>
          </a:p>
        </p:txBody>
      </p:sp>
      <p:sp>
        <p:nvSpPr>
          <p:cNvPr id="33" name="CasellaDiTesto 37"/>
          <p:cNvSpPr txBox="1">
            <a:spLocks noChangeArrowheads="1"/>
          </p:cNvSpPr>
          <p:nvPr/>
        </p:nvSpPr>
        <p:spPr bwMode="auto">
          <a:xfrm>
            <a:off x="4579967" y="5366229"/>
            <a:ext cx="11096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it-IT" altLang="it-IT" sz="1400" b="1" dirty="0" smtClean="0">
                <a:latin typeface="Tahoma" pitchFamily="34" charset="0"/>
                <a:cs typeface="Tahoma" pitchFamily="34" charset="0"/>
              </a:rPr>
              <a:t>41.192</a:t>
            </a:r>
            <a:endParaRPr lang="it-IT" altLang="it-IT" sz="1400" b="1" dirty="0">
              <a:latin typeface="Tahoma" pitchFamily="34" charset="0"/>
              <a:cs typeface="Tahoma" pitchFamily="34" charset="0"/>
            </a:endParaRPr>
          </a:p>
          <a:p>
            <a:pPr algn="ctr" eaLnBrk="1" hangingPunct="1">
              <a:spcBef>
                <a:spcPct val="0"/>
              </a:spcBef>
              <a:buFontTx/>
              <a:buNone/>
            </a:pPr>
            <a:r>
              <a:rPr lang="it-IT" altLang="it-IT" sz="1400" b="1" dirty="0">
                <a:latin typeface="Tahoma" pitchFamily="34" charset="0"/>
                <a:cs typeface="Tahoma" pitchFamily="34" charset="0"/>
              </a:rPr>
              <a:t>(</a:t>
            </a:r>
            <a:r>
              <a:rPr lang="it-IT" altLang="it-IT" sz="1400" b="1" dirty="0" smtClean="0">
                <a:latin typeface="Tahoma" pitchFamily="34" charset="0"/>
                <a:cs typeface="Tahoma" pitchFamily="34" charset="0"/>
              </a:rPr>
              <a:t>28,4%)</a:t>
            </a:r>
            <a:endParaRPr lang="it-IT" altLang="it-IT" sz="1400" b="1" dirty="0">
              <a:latin typeface="Tahoma" pitchFamily="34" charset="0"/>
              <a:cs typeface="Tahoma" pitchFamily="34" charset="0"/>
            </a:endParaRPr>
          </a:p>
        </p:txBody>
      </p:sp>
      <p:sp>
        <p:nvSpPr>
          <p:cNvPr id="36" name="CasellaDiTesto 37"/>
          <p:cNvSpPr txBox="1">
            <a:spLocks noChangeArrowheads="1"/>
          </p:cNvSpPr>
          <p:nvPr/>
        </p:nvSpPr>
        <p:spPr bwMode="auto">
          <a:xfrm>
            <a:off x="7507884" y="5330738"/>
            <a:ext cx="11096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it-IT" altLang="it-IT" sz="1400" b="1" dirty="0" smtClean="0">
                <a:latin typeface="Tahoma" pitchFamily="34" charset="0"/>
                <a:cs typeface="Tahoma" pitchFamily="34" charset="0"/>
              </a:rPr>
              <a:t>62.297</a:t>
            </a:r>
            <a:endParaRPr lang="it-IT" altLang="it-IT" sz="1400" b="1" dirty="0">
              <a:latin typeface="Tahoma" pitchFamily="34" charset="0"/>
              <a:cs typeface="Tahoma" pitchFamily="34" charset="0"/>
            </a:endParaRPr>
          </a:p>
          <a:p>
            <a:pPr algn="ctr" eaLnBrk="1" hangingPunct="1">
              <a:spcBef>
                <a:spcPct val="0"/>
              </a:spcBef>
              <a:buFontTx/>
              <a:buNone/>
            </a:pPr>
            <a:r>
              <a:rPr lang="it-IT" altLang="it-IT" sz="1400" b="1" dirty="0">
                <a:latin typeface="Tahoma" pitchFamily="34" charset="0"/>
                <a:cs typeface="Tahoma" pitchFamily="34" charset="0"/>
              </a:rPr>
              <a:t>(</a:t>
            </a:r>
            <a:r>
              <a:rPr lang="it-IT" altLang="it-IT" sz="1400" b="1" dirty="0" smtClean="0">
                <a:latin typeface="Tahoma" pitchFamily="34" charset="0"/>
                <a:cs typeface="Tahoma" pitchFamily="34" charset="0"/>
              </a:rPr>
              <a:t>27,1%)</a:t>
            </a:r>
            <a:endParaRPr lang="it-IT" altLang="it-IT" sz="1400" b="1" dirty="0">
              <a:latin typeface="Tahoma" pitchFamily="34" charset="0"/>
              <a:cs typeface="Tahoma" pitchFamily="34" charset="0"/>
            </a:endParaRPr>
          </a:p>
        </p:txBody>
      </p:sp>
      <p:sp>
        <p:nvSpPr>
          <p:cNvPr id="37" name="CasellaDiTesto 37"/>
          <p:cNvSpPr txBox="1">
            <a:spLocks noChangeArrowheads="1"/>
          </p:cNvSpPr>
          <p:nvPr/>
        </p:nvSpPr>
        <p:spPr bwMode="auto">
          <a:xfrm>
            <a:off x="6279553" y="5348055"/>
            <a:ext cx="11096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it-IT" altLang="it-IT" sz="1400" b="1" dirty="0" smtClean="0">
                <a:latin typeface="Tahoma" pitchFamily="34" charset="0"/>
                <a:cs typeface="Tahoma" pitchFamily="34" charset="0"/>
              </a:rPr>
              <a:t>77.217</a:t>
            </a:r>
            <a:endParaRPr lang="it-IT" altLang="it-IT" sz="1400" b="1" dirty="0">
              <a:latin typeface="Tahoma" pitchFamily="34" charset="0"/>
              <a:cs typeface="Tahoma" pitchFamily="34" charset="0"/>
            </a:endParaRPr>
          </a:p>
          <a:p>
            <a:pPr algn="ctr" eaLnBrk="1" hangingPunct="1">
              <a:spcBef>
                <a:spcPct val="0"/>
              </a:spcBef>
              <a:buFontTx/>
              <a:buNone/>
            </a:pPr>
            <a:r>
              <a:rPr lang="it-IT" altLang="it-IT" sz="1400" b="1" dirty="0">
                <a:latin typeface="Tahoma" pitchFamily="34" charset="0"/>
                <a:cs typeface="Tahoma" pitchFamily="34" charset="0"/>
              </a:rPr>
              <a:t>(</a:t>
            </a:r>
            <a:r>
              <a:rPr lang="it-IT" altLang="it-IT" sz="1400" b="1" dirty="0" smtClean="0">
                <a:latin typeface="Tahoma" pitchFamily="34" charset="0"/>
                <a:cs typeface="Tahoma" pitchFamily="34" charset="0"/>
              </a:rPr>
              <a:t>26,9%)</a:t>
            </a:r>
            <a:endParaRPr lang="it-IT" altLang="it-IT" sz="1400" b="1" dirty="0">
              <a:latin typeface="Tahoma" pitchFamily="34" charset="0"/>
              <a:cs typeface="Tahoma" pitchFamily="34" charset="0"/>
            </a:endParaRPr>
          </a:p>
        </p:txBody>
      </p:sp>
      <p:grpSp>
        <p:nvGrpSpPr>
          <p:cNvPr id="38" name="Group 13"/>
          <p:cNvGrpSpPr>
            <a:grpSpLocks/>
          </p:cNvGrpSpPr>
          <p:nvPr/>
        </p:nvGrpSpPr>
        <p:grpSpPr bwMode="auto">
          <a:xfrm>
            <a:off x="8101013" y="6453188"/>
            <a:ext cx="966787" cy="360362"/>
            <a:chOff x="96" y="3984"/>
            <a:chExt cx="864" cy="288"/>
          </a:xfrm>
        </p:grpSpPr>
        <p:pic>
          <p:nvPicPr>
            <p:cNvPr id="39" name="Picture 1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6" y="3984"/>
              <a:ext cx="24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2" name="Picture 15"/>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6" y="4080"/>
              <a:ext cx="62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3" name="Freccia in giù 42"/>
          <p:cNvSpPr/>
          <p:nvPr/>
        </p:nvSpPr>
        <p:spPr>
          <a:xfrm>
            <a:off x="1972469" y="4498751"/>
            <a:ext cx="387350" cy="900113"/>
          </a:xfrm>
          <a:prstGeom prst="downArrow">
            <a:avLst/>
          </a:prstGeom>
          <a:solidFill>
            <a:schemeClr val="accent2">
              <a:lumMod val="50000"/>
            </a:schemeClr>
          </a:solidFill>
          <a:ln>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44" name="Freccia in giù 43"/>
          <p:cNvSpPr/>
          <p:nvPr/>
        </p:nvSpPr>
        <p:spPr>
          <a:xfrm>
            <a:off x="663575" y="4499185"/>
            <a:ext cx="387350" cy="900113"/>
          </a:xfrm>
          <a:prstGeom prst="downArrow">
            <a:avLst/>
          </a:prstGeom>
          <a:solidFill>
            <a:schemeClr val="accent2">
              <a:lumMod val="50000"/>
            </a:schemeClr>
          </a:solidFill>
          <a:ln>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3" name="CasellaDiTesto 2"/>
          <p:cNvSpPr txBox="1"/>
          <p:nvPr/>
        </p:nvSpPr>
        <p:spPr>
          <a:xfrm>
            <a:off x="116931" y="5832708"/>
            <a:ext cx="8856984" cy="584775"/>
          </a:xfrm>
          <a:prstGeom prst="rect">
            <a:avLst/>
          </a:prstGeom>
          <a:noFill/>
        </p:spPr>
        <p:txBody>
          <a:bodyPr wrap="square" rtlCol="0">
            <a:spAutoFit/>
          </a:bodyPr>
          <a:lstStyle/>
          <a:p>
            <a:pPr algn="ctr"/>
            <a:r>
              <a:rPr lang="it-IT" sz="1600" b="1" dirty="0" smtClean="0">
                <a:latin typeface="Tahoma" panose="020B0604030504040204" pitchFamily="34" charset="0"/>
                <a:ea typeface="Tahoma" panose="020B0604030504040204" pitchFamily="34" charset="0"/>
                <a:cs typeface="Tahoma" panose="020B0604030504040204" pitchFamily="34" charset="0"/>
              </a:rPr>
              <a:t>INVARIATA LA QUOTA % FEMMINILE ALL’INTERNO DEL REGISTRO DELLE </a:t>
            </a:r>
            <a:r>
              <a:rPr lang="it-IT" sz="1600" b="1" dirty="0" smtClean="0">
                <a:latin typeface="Tahoma" panose="020B0604030504040204" pitchFamily="34" charset="0"/>
                <a:ea typeface="Tahoma" panose="020B0604030504040204" pitchFamily="34" charset="0"/>
                <a:cs typeface="Tahoma" panose="020B0604030504040204" pitchFamily="34" charset="0"/>
              </a:rPr>
              <a:t>IMPRESE. Complessivamente il tasso di partecipazione femminile è al 26,4%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9" name="Text Box 7"/>
          <p:cNvSpPr txBox="1">
            <a:spLocks noChangeArrowheads="1"/>
          </p:cNvSpPr>
          <p:nvPr/>
        </p:nvSpPr>
        <p:spPr bwMode="auto">
          <a:xfrm>
            <a:off x="82550" y="1463617"/>
            <a:ext cx="25209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it-IT" altLang="it-IT" sz="1600" b="1" dirty="0">
                <a:solidFill>
                  <a:srgbClr val="000099"/>
                </a:solidFill>
                <a:latin typeface="Tahoma" panose="020B0604030504040204" pitchFamily="34" charset="0"/>
                <a:ea typeface="Tahoma" panose="020B0604030504040204" pitchFamily="34" charset="0"/>
                <a:cs typeface="Tahoma" panose="020B0604030504040204" pitchFamily="34" charset="0"/>
              </a:rPr>
              <a:t>IMPRESE FEMMINILI</a:t>
            </a:r>
          </a:p>
        </p:txBody>
      </p:sp>
      <p:sp>
        <p:nvSpPr>
          <p:cNvPr id="223246" name="AutoShape 14"/>
          <p:cNvSpPr>
            <a:spLocks noChangeArrowheads="1"/>
          </p:cNvSpPr>
          <p:nvPr/>
        </p:nvSpPr>
        <p:spPr bwMode="auto">
          <a:xfrm rot="5400000">
            <a:off x="4314457" y="767719"/>
            <a:ext cx="482600" cy="576063"/>
          </a:xfrm>
          <a:prstGeom prst="rightArrow">
            <a:avLst>
              <a:gd name="adj1" fmla="val 50000"/>
              <a:gd name="adj2" fmla="val 41989"/>
            </a:avLst>
          </a:prstGeom>
          <a:solidFill>
            <a:srgbClr val="000080">
              <a:alpha val="99001"/>
            </a:srgbClr>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23269" name="Text Box 37"/>
          <p:cNvSpPr txBox="1">
            <a:spLocks noChangeArrowheads="1"/>
          </p:cNvSpPr>
          <p:nvPr/>
        </p:nvSpPr>
        <p:spPr bwMode="auto">
          <a:xfrm>
            <a:off x="2928938" y="1463617"/>
            <a:ext cx="3313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it-IT" altLang="it-IT" sz="1600" b="1" dirty="0">
                <a:solidFill>
                  <a:srgbClr val="000099"/>
                </a:solidFill>
                <a:latin typeface="Tahoma" panose="020B0604030504040204" pitchFamily="34" charset="0"/>
                <a:ea typeface="Tahoma" panose="020B0604030504040204" pitchFamily="34" charset="0"/>
                <a:cs typeface="Tahoma" panose="020B0604030504040204" pitchFamily="34" charset="0"/>
              </a:rPr>
              <a:t>PRESENZA FEMMINILE</a:t>
            </a:r>
          </a:p>
        </p:txBody>
      </p:sp>
      <p:sp>
        <p:nvSpPr>
          <p:cNvPr id="223271" name="Text Box 39"/>
          <p:cNvSpPr txBox="1">
            <a:spLocks noChangeArrowheads="1"/>
          </p:cNvSpPr>
          <p:nvPr/>
        </p:nvSpPr>
        <p:spPr bwMode="auto">
          <a:xfrm>
            <a:off x="3322637" y="1681104"/>
            <a:ext cx="2765425"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it-IT" altLang="it-IT" sz="1400" b="1" dirty="0">
                <a:solidFill>
                  <a:srgbClr val="000099"/>
                </a:solidFill>
                <a:latin typeface="Tahoma" panose="020B0604030504040204" pitchFamily="34" charset="0"/>
                <a:ea typeface="Tahoma" panose="020B0604030504040204" pitchFamily="34" charset="0"/>
                <a:cs typeface="Tahoma" panose="020B0604030504040204" pitchFamily="34" charset="0"/>
              </a:rPr>
              <a:t>Per evidenziare il peso delle cariche detenute da donne rispetto al totale, si prendono in esame le cariche associate alla conduzione dell’impresa, analizzando le informazioni su tutte le persone con carica appartenenti a sedi o unità locali registrate presenti nelle diverse province e associando a ogni persona la prima carica ricoperta in ciascuna impresa.</a:t>
            </a:r>
          </a:p>
        </p:txBody>
      </p:sp>
      <p:sp>
        <p:nvSpPr>
          <p:cNvPr id="223273" name="AutoShape 41"/>
          <p:cNvSpPr>
            <a:spLocks noChangeArrowheads="1"/>
          </p:cNvSpPr>
          <p:nvPr/>
        </p:nvSpPr>
        <p:spPr bwMode="auto">
          <a:xfrm rot="10800000">
            <a:off x="735013" y="862366"/>
            <a:ext cx="2087562" cy="574675"/>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23274" name="Text Box 42"/>
          <p:cNvSpPr txBox="1">
            <a:spLocks noChangeArrowheads="1"/>
          </p:cNvSpPr>
          <p:nvPr/>
        </p:nvSpPr>
        <p:spPr bwMode="auto">
          <a:xfrm>
            <a:off x="6088063" y="1463617"/>
            <a:ext cx="26654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it-IT" altLang="it-IT" sz="1600" b="1" dirty="0">
                <a:solidFill>
                  <a:srgbClr val="000099"/>
                </a:solidFill>
                <a:latin typeface="Tahoma" panose="020B0604030504040204" pitchFamily="34" charset="0"/>
                <a:ea typeface="Tahoma" panose="020B0604030504040204" pitchFamily="34" charset="0"/>
                <a:cs typeface="Tahoma" panose="020B0604030504040204" pitchFamily="34" charset="0"/>
              </a:rPr>
              <a:t>CARICHE FEMMINILI</a:t>
            </a:r>
          </a:p>
        </p:txBody>
      </p:sp>
      <p:sp>
        <p:nvSpPr>
          <p:cNvPr id="223275" name="Text Box 43"/>
          <p:cNvSpPr txBox="1">
            <a:spLocks noChangeArrowheads="1"/>
          </p:cNvSpPr>
          <p:nvPr/>
        </p:nvSpPr>
        <p:spPr bwMode="auto">
          <a:xfrm>
            <a:off x="6227763" y="1681104"/>
            <a:ext cx="2700337"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400" b="1" dirty="0">
                <a:solidFill>
                  <a:srgbClr val="000099"/>
                </a:solidFill>
                <a:latin typeface="Tahoma" panose="020B0604030504040204" pitchFamily="34" charset="0"/>
                <a:ea typeface="Tahoma" panose="020B0604030504040204" pitchFamily="34" charset="0"/>
                <a:cs typeface="Tahoma" panose="020B0604030504040204" pitchFamily="34" charset="0"/>
              </a:rPr>
              <a:t>La navigazione specifica sulle "Cariche Femminili" fornisce informazioni su tutte le cariche assunte da donne nell'ambito di tutte le imprese registrate presenti nelle diverse province e sulle donne titolari di azioni/quote di capitale nelle imprese tenute alla presentazione al R.I. dell'elenco dei soci.  </a:t>
            </a:r>
          </a:p>
        </p:txBody>
      </p:sp>
      <p:sp>
        <p:nvSpPr>
          <p:cNvPr id="223278" name="AutoShape 46"/>
          <p:cNvSpPr>
            <a:spLocks noChangeArrowheads="1"/>
          </p:cNvSpPr>
          <p:nvPr/>
        </p:nvSpPr>
        <p:spPr bwMode="auto">
          <a:xfrm rot="10800000" flipH="1">
            <a:off x="6372225" y="845940"/>
            <a:ext cx="2087563" cy="576263"/>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23279" name="Text Box 47"/>
          <p:cNvSpPr txBox="1">
            <a:spLocks noChangeArrowheads="1"/>
          </p:cNvSpPr>
          <p:nvPr/>
        </p:nvSpPr>
        <p:spPr bwMode="auto">
          <a:xfrm>
            <a:off x="179388" y="1681104"/>
            <a:ext cx="295275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400" b="1" dirty="0">
                <a:solidFill>
                  <a:srgbClr val="000099"/>
                </a:solidFill>
                <a:latin typeface="Tahoma" panose="020B0604030504040204" pitchFamily="34" charset="0"/>
                <a:ea typeface="Tahoma" panose="020B0604030504040204" pitchFamily="34" charset="0"/>
                <a:cs typeface="Tahoma" panose="020B0604030504040204" pitchFamily="34" charset="0"/>
              </a:rPr>
              <a:t>Imprese</a:t>
            </a:r>
            <a:r>
              <a:rPr lang="it-IT" altLang="it-IT" sz="1400" dirty="0">
                <a:latin typeface="Tahoma" panose="020B0604030504040204" pitchFamily="34" charset="0"/>
                <a:ea typeface="Tahoma" panose="020B0604030504040204" pitchFamily="34" charset="0"/>
                <a:cs typeface="Tahoma" panose="020B0604030504040204" pitchFamily="34" charset="0"/>
              </a:rPr>
              <a:t> </a:t>
            </a:r>
            <a:r>
              <a:rPr lang="it-IT" altLang="it-IT" sz="1400" b="1" dirty="0">
                <a:solidFill>
                  <a:srgbClr val="000099"/>
                </a:solidFill>
                <a:latin typeface="Tahoma" panose="020B0604030504040204" pitchFamily="34" charset="0"/>
                <a:ea typeface="Tahoma" panose="020B0604030504040204" pitchFamily="34" charset="0"/>
                <a:cs typeface="Tahoma" panose="020B0604030504040204" pitchFamily="34" charset="0"/>
              </a:rPr>
              <a:t>in cui la presenza femminile è superiore al 50%. Le imprese femminili sono ordinate per intensità di presenza: </a:t>
            </a:r>
            <a:r>
              <a:rPr lang="it-IT" altLang="it-IT" sz="1400" b="1" dirty="0" smtClean="0">
                <a:solidFill>
                  <a:srgbClr val="000099"/>
                </a:solidFill>
                <a:latin typeface="Tahoma" panose="020B0604030504040204" pitchFamily="34" charset="0"/>
                <a:ea typeface="Tahoma" panose="020B0604030504040204" pitchFamily="34" charset="0"/>
                <a:cs typeface="Tahoma" panose="020B0604030504040204" pitchFamily="34" charset="0"/>
              </a:rPr>
              <a:t>maggioritaria </a:t>
            </a:r>
            <a:r>
              <a:rPr lang="it-IT" altLang="it-IT" sz="1400" b="1" dirty="0">
                <a:solidFill>
                  <a:srgbClr val="000099"/>
                </a:solidFill>
                <a:latin typeface="Tahoma" panose="020B0604030504040204" pitchFamily="34" charset="0"/>
                <a:ea typeface="Tahoma" panose="020B0604030504040204" pitchFamily="34" charset="0"/>
                <a:cs typeface="Tahoma" panose="020B0604030504040204" pitchFamily="34" charset="0"/>
              </a:rPr>
              <a:t>(quota compresa tra il 50 e il 60%), forte (superiore al 60%) e totalitaria (100% come nelle imprese individuali</a:t>
            </a:r>
            <a:r>
              <a:rPr lang="it-IT" altLang="it-IT" sz="1400" b="1" dirty="0" smtClean="0">
                <a:solidFill>
                  <a:srgbClr val="000099"/>
                </a:solidFill>
                <a:latin typeface="Tahoma" panose="020B0604030504040204" pitchFamily="34" charset="0"/>
                <a:ea typeface="Tahoma" panose="020B0604030504040204" pitchFamily="34" charset="0"/>
                <a:cs typeface="Tahoma" panose="020B0604030504040204" pitchFamily="34" charset="0"/>
              </a:rPr>
              <a:t>).</a:t>
            </a:r>
            <a:endParaRPr lang="it-IT" altLang="it-IT" sz="1400" b="1" dirty="0">
              <a:solidFill>
                <a:srgbClr val="000099"/>
              </a:solidFill>
              <a:latin typeface="Tahoma" panose="020B0604030504040204" pitchFamily="34" charset="0"/>
              <a:ea typeface="Tahoma" panose="020B0604030504040204" pitchFamily="34" charset="0"/>
              <a:cs typeface="Tahoma" panose="020B0604030504040204" pitchFamily="34" charset="0"/>
            </a:endParaRPr>
          </a:p>
        </p:txBody>
      </p:sp>
      <p:sp>
        <p:nvSpPr>
          <p:cNvPr id="16"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2" name="Rettangolo 1"/>
          <p:cNvSpPr/>
          <p:nvPr/>
        </p:nvSpPr>
        <p:spPr>
          <a:xfrm>
            <a:off x="323528" y="228093"/>
            <a:ext cx="9144000" cy="461665"/>
          </a:xfrm>
          <a:prstGeom prst="rect">
            <a:avLst/>
          </a:prstGeom>
        </p:spPr>
        <p:txBody>
          <a:bodyPr wrap="square">
            <a:spAutoFit/>
          </a:bodyPr>
          <a:lstStyle/>
          <a:p>
            <a:pPr eaLnBrk="1" hangingPunct="1">
              <a:defRPr/>
            </a:pPr>
            <a:r>
              <a:rPr lang="it-IT" altLang="it-IT" sz="2400" b="1" kern="0" dirty="0">
                <a:latin typeface="Arial" charset="0"/>
              </a:rPr>
              <a:t>L’imprenditoria femminile all’interno del Registro Imprese</a:t>
            </a:r>
          </a:p>
        </p:txBody>
      </p:sp>
    </p:spTree>
    <p:extLst>
      <p:ext uri="{BB962C8B-B14F-4D97-AF65-F5344CB8AC3E}">
        <p14:creationId xmlns:p14="http://schemas.microsoft.com/office/powerpoint/2010/main" val="1098631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idx="4294967295"/>
          </p:nvPr>
        </p:nvSpPr>
        <p:spPr>
          <a:xfrm>
            <a:off x="0" y="188913"/>
            <a:ext cx="9144000" cy="533400"/>
          </a:xfrm>
        </p:spPr>
        <p:txBody>
          <a:bodyPr/>
          <a:lstStyle/>
          <a:p>
            <a:pPr eaLnBrk="1" hangingPunct="1"/>
            <a:r>
              <a:rPr lang="it-IT" altLang="it-IT" sz="2800" b="1" dirty="0" smtClean="0">
                <a:solidFill>
                  <a:schemeClr val="tx1"/>
                </a:solidFill>
                <a:latin typeface="Arial" charset="0"/>
              </a:rPr>
              <a:t>Dinamica delle imprese femminili in Italia</a:t>
            </a:r>
          </a:p>
        </p:txBody>
      </p:sp>
      <p:sp>
        <p:nvSpPr>
          <p:cNvPr id="8" name="AutoShape 9"/>
          <p:cNvSpPr>
            <a:spLocks noChangeArrowheads="1"/>
          </p:cNvSpPr>
          <p:nvPr/>
        </p:nvSpPr>
        <p:spPr bwMode="auto">
          <a:xfrm rot="10800000">
            <a:off x="1835150" y="0"/>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9"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0" name="AutoShape 8"/>
          <p:cNvSpPr>
            <a:spLocks noChangeArrowheads="1"/>
          </p:cNvSpPr>
          <p:nvPr/>
        </p:nvSpPr>
        <p:spPr bwMode="auto">
          <a:xfrm>
            <a:off x="0" y="6092825"/>
            <a:ext cx="7308850" cy="765175"/>
          </a:xfrm>
          <a:prstGeom prst="rtTriangle">
            <a:avLst/>
          </a:prstGeom>
          <a:solidFill>
            <a:srgbClr val="1F497D">
              <a:lumMod val="7500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defRPr/>
            </a:pPr>
            <a:endParaRPr lang="it-IT" altLang="it-IT" sz="1800" kern="0" smtClean="0">
              <a:solidFill>
                <a:prstClr val="black"/>
              </a:solidFill>
            </a:endParaRPr>
          </a:p>
        </p:txBody>
      </p:sp>
      <p:sp>
        <p:nvSpPr>
          <p:cNvPr id="3" name="CasellaDiTesto 2"/>
          <p:cNvSpPr txBox="1"/>
          <p:nvPr/>
        </p:nvSpPr>
        <p:spPr>
          <a:xfrm>
            <a:off x="0" y="3805527"/>
            <a:ext cx="4205941" cy="2923877"/>
          </a:xfrm>
          <a:prstGeom prst="rect">
            <a:avLst/>
          </a:prstGeom>
          <a:noFill/>
        </p:spPr>
        <p:txBody>
          <a:bodyPr wrap="square" rtlCol="0">
            <a:spAutoFit/>
          </a:bodyPr>
          <a:lstStyle/>
          <a:p>
            <a:pPr algn="just"/>
            <a:r>
              <a:rPr lang="it-IT" altLang="it-IT" sz="1400" b="1" dirty="0" smtClean="0">
                <a:latin typeface="Arial" charset="0"/>
              </a:rPr>
              <a:t>Numeri stabili per le </a:t>
            </a:r>
            <a:r>
              <a:rPr lang="it-IT" altLang="it-IT" sz="1400" b="1" dirty="0">
                <a:latin typeface="Arial" charset="0"/>
              </a:rPr>
              <a:t>imprese femminili </a:t>
            </a:r>
            <a:r>
              <a:rPr lang="it-IT" altLang="it-IT" sz="1400" b="1" dirty="0" smtClean="0">
                <a:latin typeface="Arial" charset="0"/>
              </a:rPr>
              <a:t>fiorentine: 23.365 (il 21,2% </a:t>
            </a:r>
            <a:r>
              <a:rPr lang="it-IT" altLang="it-IT" sz="1400" b="1" dirty="0">
                <a:latin typeface="Arial" charset="0"/>
              </a:rPr>
              <a:t>delle </a:t>
            </a:r>
            <a:r>
              <a:rPr lang="it-IT" altLang="it-IT" sz="1400" b="1" dirty="0" smtClean="0">
                <a:latin typeface="Arial" charset="0"/>
              </a:rPr>
              <a:t>110.283 </a:t>
            </a:r>
            <a:r>
              <a:rPr lang="it-IT" altLang="it-IT" sz="1400" b="1" dirty="0">
                <a:latin typeface="Arial" charset="0"/>
              </a:rPr>
              <a:t>imprese registrate </a:t>
            </a:r>
            <a:r>
              <a:rPr lang="it-IT" altLang="it-IT" sz="1400" b="1" dirty="0" smtClean="0">
                <a:latin typeface="Arial" charset="0"/>
              </a:rPr>
              <a:t>all’interno della città metropolitana di </a:t>
            </a:r>
            <a:r>
              <a:rPr lang="it-IT" altLang="it-IT" sz="1400" b="1" dirty="0">
                <a:latin typeface="Arial" charset="0"/>
              </a:rPr>
              <a:t>Firenze). Il peso dell’imprenditoria femminile attiva (</a:t>
            </a:r>
            <a:r>
              <a:rPr lang="it-IT" altLang="it-IT" sz="1400" b="1" dirty="0" smtClean="0">
                <a:latin typeface="Arial" charset="0"/>
              </a:rPr>
              <a:t>20.313, 87,3% </a:t>
            </a:r>
            <a:r>
              <a:rPr lang="it-IT" altLang="it-IT" sz="1400" b="1" dirty="0">
                <a:latin typeface="Arial" charset="0"/>
              </a:rPr>
              <a:t>di tutte le imprese femminili) è lievemente maggiore (</a:t>
            </a:r>
            <a:r>
              <a:rPr lang="it-IT" altLang="it-IT" sz="1400" b="1" dirty="0" smtClean="0">
                <a:latin typeface="Arial" charset="0"/>
              </a:rPr>
              <a:t>21,9%), dato questo che risente della maggior presenza di imprese individuali rispetto alle società, queste ultime più facilmente risultanti inattive. A tassi di crescita deboli o nulli, le imprese femminili rispondono in alcuni casi con andamenti un po’ migliori (soprattutto nelle regioni del centro).</a:t>
            </a:r>
          </a:p>
          <a:p>
            <a:pPr algn="just"/>
            <a:endParaRPr lang="it-IT" altLang="it-IT" sz="200" b="1" dirty="0">
              <a:latin typeface="Arial"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875" y="782872"/>
            <a:ext cx="7564662" cy="2851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15437" y="3777885"/>
            <a:ext cx="4583711" cy="2675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4237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idx="4294967295"/>
          </p:nvPr>
        </p:nvSpPr>
        <p:spPr>
          <a:xfrm>
            <a:off x="0" y="188913"/>
            <a:ext cx="9144000" cy="533400"/>
          </a:xfrm>
        </p:spPr>
        <p:txBody>
          <a:bodyPr/>
          <a:lstStyle/>
          <a:p>
            <a:pPr eaLnBrk="1" hangingPunct="1"/>
            <a:r>
              <a:rPr lang="it-IT" altLang="it-IT" sz="2000" b="1" dirty="0" smtClean="0">
                <a:solidFill>
                  <a:schemeClr val="tx1"/>
                </a:solidFill>
                <a:latin typeface="Arial" charset="0"/>
              </a:rPr>
              <a:t>Distribuzione delle imprese femminili attive nei territori della Toscana</a:t>
            </a:r>
          </a:p>
        </p:txBody>
      </p:sp>
      <p:sp>
        <p:nvSpPr>
          <p:cNvPr id="8" name="AutoShape 9"/>
          <p:cNvSpPr>
            <a:spLocks noChangeArrowheads="1"/>
          </p:cNvSpPr>
          <p:nvPr/>
        </p:nvSpPr>
        <p:spPr bwMode="auto">
          <a:xfrm rot="10800000">
            <a:off x="1835150" y="0"/>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9"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0" name="AutoShape 8"/>
          <p:cNvSpPr>
            <a:spLocks noChangeArrowheads="1"/>
          </p:cNvSpPr>
          <p:nvPr/>
        </p:nvSpPr>
        <p:spPr bwMode="auto">
          <a:xfrm>
            <a:off x="0" y="6092825"/>
            <a:ext cx="7308850" cy="765175"/>
          </a:xfrm>
          <a:prstGeom prst="rtTriangle">
            <a:avLst/>
          </a:prstGeom>
          <a:solidFill>
            <a:srgbClr val="1F497D">
              <a:lumMod val="7500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defRPr/>
            </a:pPr>
            <a:endParaRPr lang="it-IT" altLang="it-IT" sz="1800" kern="0" smtClean="0">
              <a:solidFill>
                <a:prstClr val="black"/>
              </a:solidFill>
            </a:endParaRPr>
          </a:p>
        </p:txBody>
      </p:sp>
      <p:sp>
        <p:nvSpPr>
          <p:cNvPr id="11" name="CasellaDiTesto 10"/>
          <p:cNvSpPr txBox="1"/>
          <p:nvPr/>
        </p:nvSpPr>
        <p:spPr>
          <a:xfrm>
            <a:off x="0" y="4267450"/>
            <a:ext cx="4205941" cy="2277547"/>
          </a:xfrm>
          <a:prstGeom prst="rect">
            <a:avLst/>
          </a:prstGeom>
          <a:noFill/>
        </p:spPr>
        <p:txBody>
          <a:bodyPr wrap="square" rtlCol="0">
            <a:spAutoFit/>
          </a:bodyPr>
          <a:lstStyle/>
          <a:p>
            <a:pPr algn="just"/>
            <a:r>
              <a:rPr lang="it-IT" altLang="it-IT" sz="1400" b="1" dirty="0" smtClean="0">
                <a:latin typeface="Arial" charset="0"/>
              </a:rPr>
              <a:t>Le province del Centro Sud si confermano come quelle dove l’imprenditoria femminile pesa di più in termini %; se, però restringiamo l’ambito ai territori con almeno 75.000 sedi attive, allora Firenze si posiziona tra le prime 10, evidenziando così come nella nostra area siano presenti molteplici modi di fare impresa. In ambito regionale, sulla costa tirrenica livornese e grossetana le percentuali di presenza superano ampiamente il 25%.</a:t>
            </a:r>
          </a:p>
          <a:p>
            <a:pPr algn="just"/>
            <a:endParaRPr lang="it-IT" altLang="it-IT" sz="200" b="1" dirty="0">
              <a:latin typeface="Arial"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1736" y="806618"/>
            <a:ext cx="7180529" cy="349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69736" y="4071763"/>
            <a:ext cx="4570413" cy="274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2579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idx="4294967295"/>
          </p:nvPr>
        </p:nvSpPr>
        <p:spPr>
          <a:xfrm>
            <a:off x="0" y="141778"/>
            <a:ext cx="9144000" cy="533400"/>
          </a:xfrm>
        </p:spPr>
        <p:txBody>
          <a:bodyPr/>
          <a:lstStyle/>
          <a:p>
            <a:pPr eaLnBrk="1" hangingPunct="1"/>
            <a:r>
              <a:rPr lang="it-IT" altLang="it-IT" sz="2000" b="1" dirty="0" smtClean="0">
                <a:solidFill>
                  <a:schemeClr val="tx1"/>
                </a:solidFill>
                <a:latin typeface="Arial" charset="0"/>
              </a:rPr>
              <a:t>Distribuzione delle imprese femminili</a:t>
            </a:r>
            <a:br>
              <a:rPr lang="it-IT" altLang="it-IT" sz="2000" b="1" dirty="0" smtClean="0">
                <a:solidFill>
                  <a:schemeClr val="tx1"/>
                </a:solidFill>
                <a:latin typeface="Arial" charset="0"/>
              </a:rPr>
            </a:br>
            <a:r>
              <a:rPr lang="it-IT" altLang="it-IT" sz="2000" b="1" dirty="0" smtClean="0">
                <a:solidFill>
                  <a:schemeClr val="tx1"/>
                </a:solidFill>
                <a:latin typeface="Arial" charset="0"/>
              </a:rPr>
              <a:t> all’interno dell’area metropolitana fiorentina</a:t>
            </a:r>
            <a:r>
              <a:rPr lang="it-IT" altLang="it-IT" sz="2800" b="1" dirty="0" smtClean="0">
                <a:solidFill>
                  <a:schemeClr val="tx1"/>
                </a:solidFill>
                <a:latin typeface="Arial" charset="0"/>
              </a:rPr>
              <a:t> </a:t>
            </a:r>
          </a:p>
        </p:txBody>
      </p:sp>
      <p:sp>
        <p:nvSpPr>
          <p:cNvPr id="8" name="AutoShape 9"/>
          <p:cNvSpPr>
            <a:spLocks noChangeArrowheads="1"/>
          </p:cNvSpPr>
          <p:nvPr/>
        </p:nvSpPr>
        <p:spPr bwMode="auto">
          <a:xfrm rot="10800000">
            <a:off x="1835150" y="0"/>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9"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0" name="AutoShape 8"/>
          <p:cNvSpPr>
            <a:spLocks noChangeArrowheads="1"/>
          </p:cNvSpPr>
          <p:nvPr/>
        </p:nvSpPr>
        <p:spPr bwMode="auto">
          <a:xfrm>
            <a:off x="0" y="6092825"/>
            <a:ext cx="7308850" cy="765175"/>
          </a:xfrm>
          <a:prstGeom prst="rtTriangle">
            <a:avLst/>
          </a:prstGeom>
          <a:solidFill>
            <a:srgbClr val="1F497D">
              <a:lumMod val="7500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defRPr/>
            </a:pPr>
            <a:endParaRPr lang="it-IT" altLang="it-IT" sz="1800" kern="0" smtClean="0">
              <a:solidFill>
                <a:prstClr val="black"/>
              </a:solidFill>
            </a:endParaRPr>
          </a:p>
        </p:txBody>
      </p:sp>
      <p:sp>
        <p:nvSpPr>
          <p:cNvPr id="14" name="Rectangle 22"/>
          <p:cNvSpPr>
            <a:spLocks noChangeArrowheads="1"/>
          </p:cNvSpPr>
          <p:nvPr/>
        </p:nvSpPr>
        <p:spPr bwMode="auto">
          <a:xfrm>
            <a:off x="4688447" y="899230"/>
            <a:ext cx="4248596"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400" b="1" dirty="0">
                <a:latin typeface="Arial" charset="0"/>
              </a:rPr>
              <a:t>Le imprese femminili si  distribuiscono sul territorio in modo </a:t>
            </a:r>
            <a:r>
              <a:rPr lang="it-IT" altLang="it-IT" sz="1400" b="1" dirty="0" smtClean="0">
                <a:latin typeface="Arial" charset="0"/>
              </a:rPr>
              <a:t>simile </a:t>
            </a:r>
            <a:r>
              <a:rPr lang="it-IT" altLang="it-IT" sz="1400" b="1" dirty="0">
                <a:latin typeface="Arial" charset="0"/>
              </a:rPr>
              <a:t>al totale delle imprese, concentrandosi soprattutto tra le aree urbane </a:t>
            </a:r>
            <a:r>
              <a:rPr lang="it-IT" altLang="it-IT" sz="1400" b="1" dirty="0" smtClean="0">
                <a:latin typeface="Arial" charset="0"/>
              </a:rPr>
              <a:t>fiorentina ed empolese.</a:t>
            </a:r>
            <a:endParaRPr lang="it-IT" altLang="it-IT" sz="1400" b="1" dirty="0">
              <a:latin typeface="Arial" charset="0"/>
            </a:endParaRPr>
          </a:p>
          <a:p>
            <a:pPr algn="just" eaLnBrk="1" hangingPunct="1">
              <a:spcBef>
                <a:spcPct val="0"/>
              </a:spcBef>
              <a:buFontTx/>
              <a:buNone/>
            </a:pPr>
            <a:endParaRPr lang="it-IT" altLang="it-IT" sz="1400" b="1" dirty="0">
              <a:latin typeface="Arial" charset="0"/>
            </a:endParaRPr>
          </a:p>
          <a:p>
            <a:pPr algn="just" eaLnBrk="1" hangingPunct="1">
              <a:spcBef>
                <a:spcPct val="0"/>
              </a:spcBef>
              <a:buFontTx/>
              <a:buNone/>
            </a:pPr>
            <a:r>
              <a:rPr lang="it-IT" altLang="it-IT" sz="1400" b="1" dirty="0">
                <a:latin typeface="Arial" charset="0"/>
              </a:rPr>
              <a:t>Nell’area urbana fiorentina si trovano il </a:t>
            </a:r>
            <a:r>
              <a:rPr lang="it-IT" altLang="it-IT" sz="1400" b="1" dirty="0" smtClean="0">
                <a:latin typeface="Arial" charset="0"/>
              </a:rPr>
              <a:t>60,8% </a:t>
            </a:r>
            <a:r>
              <a:rPr lang="it-IT" altLang="it-IT" sz="1400" b="1" dirty="0">
                <a:latin typeface="Arial" charset="0"/>
              </a:rPr>
              <a:t>delle imprese femminili. Il </a:t>
            </a:r>
            <a:r>
              <a:rPr lang="it-IT" altLang="it-IT" sz="1400" b="1" dirty="0" smtClean="0">
                <a:latin typeface="Arial" charset="0"/>
              </a:rPr>
              <a:t>20,2% trovano invece casa </a:t>
            </a:r>
            <a:r>
              <a:rPr lang="it-IT" altLang="it-IT" sz="1400" b="1" dirty="0">
                <a:latin typeface="Arial" charset="0"/>
              </a:rPr>
              <a:t>nell’area urbana Empolese-</a:t>
            </a:r>
            <a:r>
              <a:rPr lang="it-IT" altLang="it-IT" sz="1400" b="1" dirty="0" err="1">
                <a:latin typeface="Arial" charset="0"/>
              </a:rPr>
              <a:t>Valdelsa</a:t>
            </a:r>
            <a:r>
              <a:rPr lang="it-IT" altLang="it-IT" sz="1400" b="1" dirty="0">
                <a:latin typeface="Arial" charset="0"/>
              </a:rPr>
              <a:t>; le restanti imprese femminili si ripartiscono tra Mugello-Val di Sieve (</a:t>
            </a:r>
            <a:r>
              <a:rPr lang="it-IT" altLang="it-IT" sz="1400" b="1" dirty="0" smtClean="0">
                <a:latin typeface="Arial" charset="0"/>
              </a:rPr>
              <a:t>9%), </a:t>
            </a:r>
            <a:r>
              <a:rPr lang="it-IT" altLang="it-IT" sz="1400" b="1" dirty="0">
                <a:latin typeface="Arial" charset="0"/>
              </a:rPr>
              <a:t>Chianti (</a:t>
            </a:r>
            <a:r>
              <a:rPr lang="it-IT" altLang="it-IT" sz="1400" b="1" dirty="0" smtClean="0">
                <a:latin typeface="Arial" charset="0"/>
              </a:rPr>
              <a:t>5,6%) </a:t>
            </a:r>
            <a:r>
              <a:rPr lang="it-IT" altLang="it-IT" sz="1400" b="1" dirty="0">
                <a:latin typeface="Arial" charset="0"/>
              </a:rPr>
              <a:t>e Valdarno Superiore (4,3%).</a:t>
            </a:r>
          </a:p>
          <a:p>
            <a:pPr algn="just" eaLnBrk="1" hangingPunct="1">
              <a:spcBef>
                <a:spcPct val="0"/>
              </a:spcBef>
              <a:buFontTx/>
              <a:buNone/>
            </a:pPr>
            <a:endParaRPr lang="it-IT" altLang="it-IT" sz="600" b="1" dirty="0">
              <a:latin typeface="Arial" charset="0"/>
            </a:endParaRPr>
          </a:p>
        </p:txBody>
      </p:sp>
      <p:sp>
        <p:nvSpPr>
          <p:cNvPr id="17" name="Rectangle 22"/>
          <p:cNvSpPr>
            <a:spLocks noChangeArrowheads="1"/>
          </p:cNvSpPr>
          <p:nvPr/>
        </p:nvSpPr>
        <p:spPr bwMode="auto">
          <a:xfrm>
            <a:off x="-72434" y="6394186"/>
            <a:ext cx="753544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200" b="1" dirty="0" smtClean="0">
                <a:latin typeface="Arial" charset="0"/>
              </a:rPr>
              <a:t>Diversa la valutazione se guardiamo il peso % delle imprese femminili per comuni sul totale delle imprese attive. In questo caso le quote maggiori si </a:t>
            </a:r>
            <a:r>
              <a:rPr lang="it-IT" altLang="it-IT" sz="1200" b="1" dirty="0">
                <a:latin typeface="Arial" charset="0"/>
              </a:rPr>
              <a:t>trovano </a:t>
            </a:r>
            <a:r>
              <a:rPr lang="it-IT" altLang="it-IT" sz="1200" b="1" dirty="0" smtClean="0">
                <a:latin typeface="Arial" charset="0"/>
              </a:rPr>
              <a:t>nei comuni di minore dimensione.</a:t>
            </a:r>
            <a:endParaRPr lang="it-IT" altLang="it-IT" sz="1200" b="1" dirty="0">
              <a:latin typeface="Arial" charset="0"/>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58" y="764704"/>
            <a:ext cx="4683446" cy="3026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434" y="3729079"/>
            <a:ext cx="4614888" cy="2665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19002" y="3903399"/>
            <a:ext cx="4630737" cy="2490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7137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228600"/>
            <a:ext cx="9144000" cy="533400"/>
          </a:xfrm>
        </p:spPr>
        <p:txBody>
          <a:bodyPr/>
          <a:lstStyle/>
          <a:p>
            <a:pPr eaLnBrk="1" hangingPunct="1"/>
            <a:r>
              <a:rPr lang="it-IT" altLang="it-IT" sz="2800" b="1" dirty="0" smtClean="0">
                <a:solidFill>
                  <a:schemeClr val="tx1"/>
                </a:solidFill>
                <a:latin typeface="Arial" charset="0"/>
              </a:rPr>
              <a:t>La distribuzione settoriale</a:t>
            </a:r>
          </a:p>
        </p:txBody>
      </p:sp>
      <p:sp>
        <p:nvSpPr>
          <p:cNvPr id="7171" name="Rectangle 22"/>
          <p:cNvSpPr>
            <a:spLocks noChangeArrowheads="1"/>
          </p:cNvSpPr>
          <p:nvPr/>
        </p:nvSpPr>
        <p:spPr bwMode="auto">
          <a:xfrm>
            <a:off x="38107" y="4260591"/>
            <a:ext cx="4528671"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400" b="1" dirty="0" smtClean="0">
                <a:latin typeface="Arial" charset="0"/>
              </a:rPr>
              <a:t>In calo, nel 2018, le imprese attive nel manifatturiero e nel </a:t>
            </a:r>
            <a:r>
              <a:rPr lang="it-IT" altLang="it-IT" sz="1400" b="1" dirty="0" smtClean="0">
                <a:latin typeface="Arial" charset="0"/>
              </a:rPr>
              <a:t>commercio. Negli </a:t>
            </a:r>
            <a:r>
              <a:rPr lang="it-IT" altLang="it-IT" sz="1400" b="1" dirty="0" smtClean="0">
                <a:latin typeface="Arial" charset="0"/>
              </a:rPr>
              <a:t>ultimi dodici mesi, si segnala il calo nelle attività commerciali, la ripresa di attrattività della mediazione </a:t>
            </a:r>
            <a:r>
              <a:rPr lang="it-IT" altLang="it-IT" sz="1400" b="1" dirty="0" err="1" smtClean="0">
                <a:latin typeface="Arial" charset="0"/>
              </a:rPr>
              <a:t>immobilaire</a:t>
            </a:r>
            <a:r>
              <a:rPr lang="it-IT" altLang="it-IT" sz="1400" b="1" dirty="0" smtClean="0">
                <a:latin typeface="Arial" charset="0"/>
              </a:rPr>
              <a:t>, e degli altri servizi alle imprese e alle persone.</a:t>
            </a:r>
            <a:endParaRPr lang="it-IT" altLang="it-IT" sz="1400" b="1" dirty="0">
              <a:latin typeface="Arial" charset="0"/>
            </a:endParaRPr>
          </a:p>
          <a:p>
            <a:pPr algn="just" eaLnBrk="1" hangingPunct="1">
              <a:spcBef>
                <a:spcPct val="0"/>
              </a:spcBef>
              <a:buFontTx/>
              <a:buNone/>
            </a:pPr>
            <a:endParaRPr lang="it-IT" altLang="it-IT" sz="1400" b="1" dirty="0">
              <a:latin typeface="Arial" charset="0"/>
            </a:endParaRPr>
          </a:p>
          <a:p>
            <a:pPr algn="just" eaLnBrk="1" hangingPunct="1">
              <a:spcBef>
                <a:spcPct val="0"/>
              </a:spcBef>
              <a:buFontTx/>
              <a:buNone/>
            </a:pPr>
            <a:r>
              <a:rPr lang="it-IT" altLang="it-IT" sz="1400" b="1" dirty="0" smtClean="0">
                <a:latin typeface="Arial" charset="0"/>
              </a:rPr>
              <a:t>I settori a più intensa presenza di imprese femminili si confermano i servizi </a:t>
            </a:r>
            <a:r>
              <a:rPr lang="it-IT" altLang="it-IT" sz="1400" b="1" dirty="0">
                <a:latin typeface="Arial" charset="0"/>
              </a:rPr>
              <a:t>alle </a:t>
            </a:r>
            <a:r>
              <a:rPr lang="it-IT" altLang="it-IT" sz="1400" b="1" dirty="0" smtClean="0">
                <a:latin typeface="Arial" charset="0"/>
              </a:rPr>
              <a:t>persone (43,1%), l’agricoltura (29,3%) e il turismo (28%). Seguono manifatturiero e commercio; esigua la presenza in edilizia.</a:t>
            </a:r>
          </a:p>
          <a:p>
            <a:pPr algn="just" eaLnBrk="1" hangingPunct="1">
              <a:spcBef>
                <a:spcPct val="0"/>
              </a:spcBef>
              <a:buFontTx/>
              <a:buNone/>
            </a:pPr>
            <a:endParaRPr lang="it-IT" altLang="it-IT" sz="1400" b="1" dirty="0" smtClean="0">
              <a:latin typeface="Arial" charset="0"/>
            </a:endParaRPr>
          </a:p>
        </p:txBody>
      </p:sp>
      <p:sp>
        <p:nvSpPr>
          <p:cNvPr id="9" name="AutoShape 9"/>
          <p:cNvSpPr>
            <a:spLocks noChangeArrowheads="1"/>
          </p:cNvSpPr>
          <p:nvPr/>
        </p:nvSpPr>
        <p:spPr bwMode="auto">
          <a:xfrm rot="10800000">
            <a:off x="1835150" y="0"/>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0"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1" name="AutoShape 8"/>
          <p:cNvSpPr>
            <a:spLocks noChangeArrowheads="1"/>
          </p:cNvSpPr>
          <p:nvPr/>
        </p:nvSpPr>
        <p:spPr bwMode="auto">
          <a:xfrm>
            <a:off x="0" y="6130533"/>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960508"/>
            <a:ext cx="4874772" cy="2756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32040" y="908720"/>
            <a:ext cx="4231405" cy="3210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66778" y="3913975"/>
            <a:ext cx="4575175" cy="264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idx="4294967295"/>
          </p:nvPr>
        </p:nvSpPr>
        <p:spPr>
          <a:xfrm>
            <a:off x="0" y="188913"/>
            <a:ext cx="9144000" cy="533400"/>
          </a:xfrm>
        </p:spPr>
        <p:txBody>
          <a:bodyPr/>
          <a:lstStyle/>
          <a:p>
            <a:pPr eaLnBrk="1" hangingPunct="1"/>
            <a:r>
              <a:rPr lang="it-IT" altLang="it-IT" sz="2000" b="1" dirty="0" smtClean="0">
                <a:solidFill>
                  <a:schemeClr val="tx1"/>
                </a:solidFill>
                <a:latin typeface="Arial" charset="0"/>
              </a:rPr>
              <a:t>Settori di attività: confronto tra imprese straniere, femminili e giovanili</a:t>
            </a:r>
          </a:p>
        </p:txBody>
      </p:sp>
      <p:sp>
        <p:nvSpPr>
          <p:cNvPr id="8" name="AutoShape 9"/>
          <p:cNvSpPr>
            <a:spLocks noChangeArrowheads="1"/>
          </p:cNvSpPr>
          <p:nvPr/>
        </p:nvSpPr>
        <p:spPr bwMode="auto">
          <a:xfrm rot="10800000">
            <a:off x="1835150" y="0"/>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9"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0" name="AutoShape 8"/>
          <p:cNvSpPr>
            <a:spLocks noChangeArrowheads="1"/>
          </p:cNvSpPr>
          <p:nvPr/>
        </p:nvSpPr>
        <p:spPr bwMode="auto">
          <a:xfrm>
            <a:off x="0" y="6092825"/>
            <a:ext cx="7308850" cy="765175"/>
          </a:xfrm>
          <a:prstGeom prst="rtTriangle">
            <a:avLst/>
          </a:prstGeom>
          <a:solidFill>
            <a:srgbClr val="1F497D">
              <a:lumMod val="7500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defRPr/>
            </a:pPr>
            <a:endParaRPr lang="it-IT" altLang="it-IT" sz="1800" kern="0" smtClean="0">
              <a:solidFill>
                <a:prstClr val="black"/>
              </a:solidFill>
            </a:endParaRPr>
          </a:p>
        </p:txBody>
      </p:sp>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1517" y="3448680"/>
            <a:ext cx="8744845" cy="19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6418" y="875092"/>
            <a:ext cx="8551164" cy="2553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7244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0" y="228600"/>
            <a:ext cx="9144000" cy="533400"/>
          </a:xfrm>
        </p:spPr>
        <p:txBody>
          <a:bodyPr/>
          <a:lstStyle/>
          <a:p>
            <a:pPr eaLnBrk="1" hangingPunct="1"/>
            <a:r>
              <a:rPr lang="it-IT" altLang="it-IT" sz="2800" b="1" dirty="0" smtClean="0">
                <a:solidFill>
                  <a:schemeClr val="tx1"/>
                </a:solidFill>
                <a:latin typeface="Arial" charset="0"/>
              </a:rPr>
              <a:t>La distribuzione per forma giuridica</a:t>
            </a:r>
          </a:p>
        </p:txBody>
      </p:sp>
      <p:sp>
        <p:nvSpPr>
          <p:cNvPr id="8195" name="Rectangle 22"/>
          <p:cNvSpPr>
            <a:spLocks noChangeArrowheads="1"/>
          </p:cNvSpPr>
          <p:nvPr/>
        </p:nvSpPr>
        <p:spPr bwMode="auto">
          <a:xfrm>
            <a:off x="4716015" y="950207"/>
            <a:ext cx="410572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600" b="1" dirty="0" smtClean="0">
                <a:latin typeface="Arial" charset="0"/>
              </a:rPr>
              <a:t>L’imprenditoria individuale domina (</a:t>
            </a:r>
            <a:r>
              <a:rPr lang="it-IT" altLang="it-IT" sz="1600" b="1" dirty="0" smtClean="0">
                <a:latin typeface="Arial" charset="0"/>
              </a:rPr>
              <a:t>57,9%), </a:t>
            </a:r>
            <a:r>
              <a:rPr lang="it-IT" altLang="it-IT" sz="1600" b="1" dirty="0" smtClean="0">
                <a:latin typeface="Arial" charset="0"/>
              </a:rPr>
              <a:t>ma la presenza societaria è di tutto rilievo (40%), soprattutto se confrontata con le altre imprenditorie ‘di </a:t>
            </a:r>
            <a:r>
              <a:rPr lang="it-IT" altLang="it-IT" sz="1600" b="1" dirty="0" smtClean="0">
                <a:latin typeface="Arial" charset="0"/>
              </a:rPr>
              <a:t>genere’, come le imprese straniere e giovanili. </a:t>
            </a:r>
            <a:endParaRPr lang="it-IT" altLang="it-IT" sz="1600" b="1" dirty="0">
              <a:latin typeface="Arial" charset="0"/>
            </a:endParaRPr>
          </a:p>
        </p:txBody>
      </p:sp>
      <p:sp>
        <p:nvSpPr>
          <p:cNvPr id="10" name="AutoShape 9"/>
          <p:cNvSpPr>
            <a:spLocks noChangeArrowheads="1"/>
          </p:cNvSpPr>
          <p:nvPr/>
        </p:nvSpPr>
        <p:spPr bwMode="auto">
          <a:xfrm rot="10800000">
            <a:off x="1835150" y="0"/>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sp>
        <p:nvSpPr>
          <p:cNvPr id="11"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2" name="AutoShape 8"/>
          <p:cNvSpPr>
            <a:spLocks noChangeArrowheads="1"/>
          </p:cNvSpPr>
          <p:nvPr/>
        </p:nvSpPr>
        <p:spPr bwMode="auto">
          <a:xfrm>
            <a:off x="0" y="6092825"/>
            <a:ext cx="7308850" cy="765175"/>
          </a:xfrm>
          <a:prstGeom prst="rtTriangle">
            <a:avLst/>
          </a:prstGeom>
          <a:solidFill>
            <a:schemeClr val="tx2">
              <a:lumMod val="75000"/>
              <a:alpha val="38000"/>
            </a:scheme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smtClean="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55" y="870498"/>
            <a:ext cx="4513152" cy="234247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635" y="3284984"/>
            <a:ext cx="4828066" cy="258129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09913" y="2656779"/>
            <a:ext cx="4010559" cy="356889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16692</TotalTime>
  <Words>965</Words>
  <Application>Microsoft Office PowerPoint</Application>
  <PresentationFormat>Presentazione su schermo (4:3)</PresentationFormat>
  <Paragraphs>75</Paragraphs>
  <Slides>13</Slides>
  <Notes>12</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Struttura predefinita</vt:lpstr>
      <vt:lpstr>Osservatorio sulle imprese femminili in provincia di Firenze  -  anno 2018</vt:lpstr>
      <vt:lpstr>Presentazione standard di PowerPoint</vt:lpstr>
      <vt:lpstr>Presentazione standard di PowerPoint</vt:lpstr>
      <vt:lpstr>Dinamica delle imprese femminili in Italia</vt:lpstr>
      <vt:lpstr>Distribuzione delle imprese femminili attive nei territori della Toscana</vt:lpstr>
      <vt:lpstr>Distribuzione delle imprese femminili  all’interno dell’area metropolitana fiorentina </vt:lpstr>
      <vt:lpstr>La distribuzione settoriale</vt:lpstr>
      <vt:lpstr>Settori di attività: confronto tra imprese straniere, femminili e giovanili</vt:lpstr>
      <vt:lpstr>La distribuzione per forma giuridica</vt:lpstr>
      <vt:lpstr>Forme giuridiche: confronto tra imprese straniere, femminili e giovanili</vt:lpstr>
      <vt:lpstr>Imprese femminili per grado di partecipazione</vt:lpstr>
      <vt:lpstr>Altri aspetti dell’imprenditoria femminile</vt:lpstr>
      <vt:lpstr>Le cariche femminili</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User</dc:creator>
  <cp:lastModifiedBy>Silvio Calandi</cp:lastModifiedBy>
  <cp:revision>719</cp:revision>
  <cp:lastPrinted>2014-03-25T13:43:08Z</cp:lastPrinted>
  <dcterms:created xsi:type="dcterms:W3CDTF">2007-06-04T13:36:10Z</dcterms:created>
  <dcterms:modified xsi:type="dcterms:W3CDTF">2019-03-05T16:01:49Z</dcterms:modified>
</cp:coreProperties>
</file>