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306" r:id="rId3"/>
    <p:sldId id="313" r:id="rId4"/>
    <p:sldId id="310" r:id="rId5"/>
    <p:sldId id="317" r:id="rId6"/>
    <p:sldId id="314" r:id="rId7"/>
    <p:sldId id="318" r:id="rId8"/>
    <p:sldId id="309" r:id="rId9"/>
    <p:sldId id="298" r:id="rId10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CC"/>
    <a:srgbClr val="A50021"/>
    <a:srgbClr val="800000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6439" autoAdjust="0"/>
  </p:normalViewPr>
  <p:slideViewPr>
    <p:cSldViewPr>
      <p:cViewPr varScale="1">
        <p:scale>
          <a:sx n="105" d="100"/>
          <a:sy n="105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46" y="-8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19/12/2019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1050" indent="-298450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17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43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669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41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13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385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57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5562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58C29-BB83-4F83-B632-A855F3C5764E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178" y="4879099"/>
            <a:ext cx="5184635" cy="4562598"/>
          </a:xfrm>
          <a:ln/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1D4778-5C1A-4134-8D30-1194E15DA6F9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37311"/>
            <a:ext cx="1447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276872"/>
            <a:ext cx="7920038" cy="1439862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Dati sintetici su imprese femminili, giovanili e straniere - 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3° trimestre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ttore 2 13"/>
          <p:cNvCxnSpPr>
            <a:stCxn id="2" idx="4"/>
          </p:cNvCxnSpPr>
          <p:nvPr/>
        </p:nvCxnSpPr>
        <p:spPr>
          <a:xfrm flipH="1">
            <a:off x="4445621" y="2579955"/>
            <a:ext cx="13192" cy="1309572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1608776" y="1284158"/>
            <a:ext cx="5700074" cy="1295797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SINTETICO</a:t>
            </a:r>
            <a:endParaRPr lang="it-IT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nettore 2 3"/>
          <p:cNvCxnSpPr/>
          <p:nvPr/>
        </p:nvCxnSpPr>
        <p:spPr>
          <a:xfrm>
            <a:off x="6615858" y="2380211"/>
            <a:ext cx="960438" cy="1612900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1998426" y="2380211"/>
            <a:ext cx="409575" cy="1624013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156491" y="3108884"/>
            <a:ext cx="2779713" cy="939800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femminile</a:t>
            </a:r>
            <a:endParaRPr lang="it-IT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2969428" y="3111521"/>
            <a:ext cx="3095625" cy="938213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giovanile</a:t>
            </a: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e 19"/>
          <p:cNvSpPr/>
          <p:nvPr/>
        </p:nvSpPr>
        <p:spPr>
          <a:xfrm>
            <a:off x="6086746" y="3093918"/>
            <a:ext cx="2808287" cy="938213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straniera</a:t>
            </a: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ccia in giù 24"/>
          <p:cNvSpPr/>
          <p:nvPr/>
        </p:nvSpPr>
        <p:spPr>
          <a:xfrm>
            <a:off x="3704735" y="4255802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4" name="Freccia in giù 33"/>
          <p:cNvSpPr/>
          <p:nvPr/>
        </p:nvSpPr>
        <p:spPr>
          <a:xfrm>
            <a:off x="4925523" y="4258879"/>
            <a:ext cx="387350" cy="8874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088" name="CasellaDiTesto 25"/>
          <p:cNvSpPr txBox="1">
            <a:spLocks noChangeArrowheads="1"/>
          </p:cNvSpPr>
          <p:nvPr/>
        </p:nvSpPr>
        <p:spPr bwMode="auto">
          <a:xfrm>
            <a:off x="266700" y="3982863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89" name="CasellaDiTesto 25"/>
          <p:cNvSpPr txBox="1">
            <a:spLocks noChangeArrowheads="1"/>
          </p:cNvSpPr>
          <p:nvPr/>
        </p:nvSpPr>
        <p:spPr bwMode="auto">
          <a:xfrm>
            <a:off x="1535113" y="3988122"/>
            <a:ext cx="1262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0" name="CasellaDiTesto 25"/>
          <p:cNvSpPr txBox="1">
            <a:spLocks noChangeArrowheads="1"/>
          </p:cNvSpPr>
          <p:nvPr/>
        </p:nvSpPr>
        <p:spPr bwMode="auto">
          <a:xfrm>
            <a:off x="6138863" y="3988122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1" name="CasellaDiTesto 25"/>
          <p:cNvSpPr txBox="1">
            <a:spLocks noChangeArrowheads="1"/>
          </p:cNvSpPr>
          <p:nvPr/>
        </p:nvSpPr>
        <p:spPr bwMode="auto">
          <a:xfrm>
            <a:off x="7308850" y="3997549"/>
            <a:ext cx="1262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2" name="CasellaDiTesto 25"/>
          <p:cNvSpPr txBox="1">
            <a:spLocks noChangeArrowheads="1"/>
          </p:cNvSpPr>
          <p:nvPr/>
        </p:nvSpPr>
        <p:spPr bwMode="auto">
          <a:xfrm>
            <a:off x="3260725" y="3988122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3" name="CasellaDiTesto 25"/>
          <p:cNvSpPr txBox="1">
            <a:spLocks noChangeArrowheads="1"/>
          </p:cNvSpPr>
          <p:nvPr/>
        </p:nvSpPr>
        <p:spPr bwMode="auto">
          <a:xfrm>
            <a:off x="4427538" y="3979817"/>
            <a:ext cx="1262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40" name="Freccia in giù 39"/>
          <p:cNvSpPr/>
          <p:nvPr/>
        </p:nvSpPr>
        <p:spPr>
          <a:xfrm>
            <a:off x="6592888" y="4263642"/>
            <a:ext cx="387350" cy="882650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1" name="Freccia in giù 40"/>
          <p:cNvSpPr/>
          <p:nvPr/>
        </p:nvSpPr>
        <p:spPr>
          <a:xfrm>
            <a:off x="7845033" y="4252442"/>
            <a:ext cx="387350" cy="877888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88913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it-IT" altLang="it-IT" sz="2400" b="1" kern="0" dirty="0" smtClean="0">
                <a:solidFill>
                  <a:schemeClr val="tx1"/>
                </a:solidFill>
                <a:latin typeface="Arial" charset="0"/>
              </a:rPr>
              <a:t>Valori assoluti e quote</a:t>
            </a:r>
            <a:endParaRPr lang="it-IT" altLang="it-IT" sz="2800" b="1" kern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CasellaDiTesto 25"/>
          <p:cNvSpPr txBox="1">
            <a:spLocks noChangeArrowheads="1"/>
          </p:cNvSpPr>
          <p:nvPr/>
        </p:nvSpPr>
        <p:spPr bwMode="auto">
          <a:xfrm>
            <a:off x="1610644" y="5108543"/>
            <a:ext cx="11412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20.298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21,9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CasellaDiTesto 37"/>
          <p:cNvSpPr txBox="1">
            <a:spLocks noChangeArrowheads="1"/>
          </p:cNvSpPr>
          <p:nvPr/>
        </p:nvSpPr>
        <p:spPr bwMode="auto">
          <a:xfrm>
            <a:off x="3344218" y="5108542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8.155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7,4%)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CasellaDiTesto 25"/>
          <p:cNvSpPr txBox="1">
            <a:spLocks noChangeArrowheads="1"/>
          </p:cNvSpPr>
          <p:nvPr/>
        </p:nvSpPr>
        <p:spPr bwMode="auto">
          <a:xfrm>
            <a:off x="285359" y="5098433"/>
            <a:ext cx="11411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23.333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21,2%)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CasellaDiTesto 37"/>
          <p:cNvSpPr txBox="1">
            <a:spLocks noChangeArrowheads="1"/>
          </p:cNvSpPr>
          <p:nvPr/>
        </p:nvSpPr>
        <p:spPr bwMode="auto">
          <a:xfrm>
            <a:off x="4579967" y="5103692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7.300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7,9%)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6" name="CasellaDiTesto 37"/>
          <p:cNvSpPr txBox="1">
            <a:spLocks noChangeArrowheads="1"/>
          </p:cNvSpPr>
          <p:nvPr/>
        </p:nvSpPr>
        <p:spPr bwMode="auto">
          <a:xfrm>
            <a:off x="7507884" y="5068201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16.438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(17,7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CasellaDiTesto 37"/>
          <p:cNvSpPr txBox="1">
            <a:spLocks noChangeArrowheads="1"/>
          </p:cNvSpPr>
          <p:nvPr/>
        </p:nvSpPr>
        <p:spPr bwMode="auto">
          <a:xfrm>
            <a:off x="6243341" y="5085518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18.205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(16,5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3" name="Freccia in giù 42"/>
          <p:cNvSpPr/>
          <p:nvPr/>
        </p:nvSpPr>
        <p:spPr>
          <a:xfrm>
            <a:off x="1972469" y="4236214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663575" y="4257079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-3380" y="6595763"/>
            <a:ext cx="65962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>
                <a:latin typeface="Arial" pitchFamily="34" charset="0"/>
                <a:cs typeface="Arial" pitchFamily="34" charset="0"/>
              </a:rPr>
              <a:t>N.B.:</a:t>
            </a:r>
            <a:r>
              <a:rPr lang="it-IT" sz="1050" dirty="0" smtClean="0">
                <a:latin typeface="Arial" pitchFamily="34" charset="0"/>
                <a:cs typeface="Arial" pitchFamily="34" charset="0"/>
              </a:rPr>
              <a:t> quote </a:t>
            </a:r>
            <a:r>
              <a:rPr lang="it-IT" sz="1050" dirty="0" smtClean="0">
                <a:latin typeface="Arial" pitchFamily="34" charset="0"/>
                <a:cs typeface="Arial" pitchFamily="34" charset="0"/>
              </a:rPr>
              <a:t>% sul corrispondente totale provinciale di imprese </a:t>
            </a:r>
            <a:r>
              <a:rPr lang="it-IT" sz="1050" dirty="0" smtClean="0">
                <a:latin typeface="Arial" pitchFamily="34" charset="0"/>
                <a:cs typeface="Arial" pitchFamily="34" charset="0"/>
              </a:rPr>
              <a:t>registrate, attive, iscrizioni e cessazioni</a:t>
            </a:r>
            <a:endParaRPr lang="it-IT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CasellaDiTesto 25"/>
          <p:cNvSpPr txBox="1">
            <a:spLocks noChangeArrowheads="1"/>
          </p:cNvSpPr>
          <p:nvPr/>
        </p:nvSpPr>
        <p:spPr bwMode="auto">
          <a:xfrm>
            <a:off x="223634" y="5585054"/>
            <a:ext cx="11811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Iscrizioni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CasellaDiTesto 25"/>
          <p:cNvSpPr txBox="1">
            <a:spLocks noChangeArrowheads="1"/>
          </p:cNvSpPr>
          <p:nvPr/>
        </p:nvSpPr>
        <p:spPr bwMode="auto">
          <a:xfrm>
            <a:off x="1558287" y="5590313"/>
            <a:ext cx="126206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Cessazioni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CasellaDiTesto 25"/>
          <p:cNvSpPr txBox="1">
            <a:spLocks noChangeArrowheads="1"/>
          </p:cNvSpPr>
          <p:nvPr/>
        </p:nvSpPr>
        <p:spPr bwMode="auto">
          <a:xfrm>
            <a:off x="6095797" y="5590313"/>
            <a:ext cx="11811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Iscrizioni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2" name="CasellaDiTesto 25"/>
          <p:cNvSpPr txBox="1">
            <a:spLocks noChangeArrowheads="1"/>
          </p:cNvSpPr>
          <p:nvPr/>
        </p:nvSpPr>
        <p:spPr bwMode="auto">
          <a:xfrm>
            <a:off x="7410755" y="5599740"/>
            <a:ext cx="12620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Cessazioni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5" name="CasellaDiTesto 25"/>
          <p:cNvSpPr txBox="1">
            <a:spLocks noChangeArrowheads="1"/>
          </p:cNvSpPr>
          <p:nvPr/>
        </p:nvSpPr>
        <p:spPr bwMode="auto">
          <a:xfrm>
            <a:off x="3217659" y="5590313"/>
            <a:ext cx="11811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Iscrizioni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CasellaDiTesto 25"/>
          <p:cNvSpPr txBox="1">
            <a:spLocks noChangeArrowheads="1"/>
          </p:cNvSpPr>
          <p:nvPr/>
        </p:nvSpPr>
        <p:spPr bwMode="auto">
          <a:xfrm>
            <a:off x="4465949" y="5582008"/>
            <a:ext cx="126206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Cessazioni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9" name="CasellaDiTesto 25"/>
          <p:cNvSpPr txBox="1">
            <a:spLocks noChangeArrowheads="1"/>
          </p:cNvSpPr>
          <p:nvPr/>
        </p:nvSpPr>
        <p:spPr bwMode="auto">
          <a:xfrm>
            <a:off x="1612843" y="5863472"/>
            <a:ext cx="11412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292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25,9%)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CasellaDiTesto 37"/>
          <p:cNvSpPr txBox="1">
            <a:spLocks noChangeArrowheads="1"/>
          </p:cNvSpPr>
          <p:nvPr/>
        </p:nvSpPr>
        <p:spPr bwMode="auto">
          <a:xfrm>
            <a:off x="3301152" y="5863471"/>
            <a:ext cx="11096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latin typeface="Tahoma" pitchFamily="34" charset="0"/>
                <a:cs typeface="Tahoma" pitchFamily="34" charset="0"/>
              </a:rPr>
              <a:t>328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latin typeface="Tahoma" pitchFamily="34" charset="0"/>
                <a:cs typeface="Tahoma" pitchFamily="34" charset="0"/>
              </a:rPr>
              <a:t>(26,9%)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" name="CasellaDiTesto 25"/>
          <p:cNvSpPr txBox="1">
            <a:spLocks noChangeArrowheads="1"/>
          </p:cNvSpPr>
          <p:nvPr/>
        </p:nvSpPr>
        <p:spPr bwMode="auto">
          <a:xfrm>
            <a:off x="206081" y="5853362"/>
            <a:ext cx="11411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328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26,9%)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2" name="CasellaDiTesto 37"/>
          <p:cNvSpPr txBox="1">
            <a:spLocks noChangeArrowheads="1"/>
          </p:cNvSpPr>
          <p:nvPr/>
        </p:nvSpPr>
        <p:spPr bwMode="auto">
          <a:xfrm>
            <a:off x="4536901" y="5858621"/>
            <a:ext cx="11096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155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(13,8%)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CasellaDiTesto 37"/>
          <p:cNvSpPr txBox="1">
            <a:spLocks noChangeArrowheads="1"/>
          </p:cNvSpPr>
          <p:nvPr/>
        </p:nvSpPr>
        <p:spPr bwMode="auto">
          <a:xfrm>
            <a:off x="7464818" y="5823130"/>
            <a:ext cx="11096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375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(33,3%)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4" name="CasellaDiTesto 37"/>
          <p:cNvSpPr txBox="1">
            <a:spLocks noChangeArrowheads="1"/>
          </p:cNvSpPr>
          <p:nvPr/>
        </p:nvSpPr>
        <p:spPr bwMode="auto">
          <a:xfrm>
            <a:off x="6155010" y="5840447"/>
            <a:ext cx="11096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374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 smtClean="0">
                <a:latin typeface="Tahoma" pitchFamily="34" charset="0"/>
                <a:cs typeface="Tahoma" pitchFamily="34" charset="0"/>
              </a:rPr>
              <a:t>(30,6%)</a:t>
            </a:r>
            <a:endParaRPr lang="it-IT" altLang="it-IT" sz="11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101404" y="1689865"/>
            <a:ext cx="2520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>
                <a:solidFill>
                  <a:srgbClr val="003399"/>
                </a:solidFill>
                <a:latin typeface="Berlin Sans FB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sp>
        <p:nvSpPr>
          <p:cNvPr id="223246" name="AutoShape 14"/>
          <p:cNvSpPr>
            <a:spLocks noChangeArrowheads="1"/>
          </p:cNvSpPr>
          <p:nvPr/>
        </p:nvSpPr>
        <p:spPr bwMode="auto">
          <a:xfrm rot="5400000">
            <a:off x="4314457" y="899697"/>
            <a:ext cx="482600" cy="576063"/>
          </a:xfrm>
          <a:prstGeom prst="rightArrow">
            <a:avLst>
              <a:gd name="adj1" fmla="val 50000"/>
              <a:gd name="adj2" fmla="val 41989"/>
            </a:avLst>
          </a:prstGeom>
          <a:solidFill>
            <a:srgbClr val="C00000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69" name="Text Box 37"/>
          <p:cNvSpPr txBox="1">
            <a:spLocks noChangeArrowheads="1"/>
          </p:cNvSpPr>
          <p:nvPr/>
        </p:nvSpPr>
        <p:spPr bwMode="auto">
          <a:xfrm>
            <a:off x="2947792" y="1689865"/>
            <a:ext cx="331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>
                <a:solidFill>
                  <a:srgbClr val="003399"/>
                </a:solidFill>
                <a:latin typeface="Berlin Sans FB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IMPRESA GIOVANILE</a:t>
            </a:r>
          </a:p>
        </p:txBody>
      </p:sp>
      <p:sp>
        <p:nvSpPr>
          <p:cNvPr id="223271" name="Text Box 39"/>
          <p:cNvSpPr txBox="1">
            <a:spLocks noChangeArrowheads="1"/>
          </p:cNvSpPr>
          <p:nvPr/>
        </p:nvSpPr>
        <p:spPr bwMode="auto">
          <a:xfrm>
            <a:off x="3322637" y="2114746"/>
            <a:ext cx="276542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giovanile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 superiore al 50%. Le imprese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giovanili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ordinate per intensità di presenza: maggioritaria (quota compresa tra il 50 e il 60%), forte (superiore al 60%) e totalitaria (100% come nelle imprese individuali).</a:t>
            </a:r>
          </a:p>
        </p:txBody>
      </p:sp>
      <p:sp>
        <p:nvSpPr>
          <p:cNvPr id="223273" name="AutoShape 41"/>
          <p:cNvSpPr>
            <a:spLocks noChangeArrowheads="1"/>
          </p:cNvSpPr>
          <p:nvPr/>
        </p:nvSpPr>
        <p:spPr bwMode="auto">
          <a:xfrm rot="10800000">
            <a:off x="339079" y="928355"/>
            <a:ext cx="2087562" cy="574675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74" name="Text Box 42"/>
          <p:cNvSpPr txBox="1">
            <a:spLocks noChangeArrowheads="1"/>
          </p:cNvSpPr>
          <p:nvPr/>
        </p:nvSpPr>
        <p:spPr bwMode="auto">
          <a:xfrm>
            <a:off x="6106917" y="1689865"/>
            <a:ext cx="2665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>
                <a:solidFill>
                  <a:srgbClr val="003399"/>
                </a:solidFill>
                <a:latin typeface="Berlin Sans FB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IMPRESA STRANIERA</a:t>
            </a:r>
          </a:p>
        </p:txBody>
      </p:sp>
      <p:sp>
        <p:nvSpPr>
          <p:cNvPr id="223275" name="Text Box 43"/>
          <p:cNvSpPr txBox="1">
            <a:spLocks noChangeArrowheads="1"/>
          </p:cNvSpPr>
          <p:nvPr/>
        </p:nvSpPr>
        <p:spPr bwMode="auto">
          <a:xfrm>
            <a:off x="6227763" y="2114746"/>
            <a:ext cx="270033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straniera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 superiore al 50%. Le imprese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straniere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ordinate per intensità di presenza: maggioritaria (quota compresa tra il 50 e il 60%), forte (superiore al 60%) e totalitaria (100% come nelle imprese individuali).</a:t>
            </a:r>
          </a:p>
        </p:txBody>
      </p:sp>
      <p:sp>
        <p:nvSpPr>
          <p:cNvPr id="223278" name="AutoShape 46"/>
          <p:cNvSpPr>
            <a:spLocks noChangeArrowheads="1"/>
          </p:cNvSpPr>
          <p:nvPr/>
        </p:nvSpPr>
        <p:spPr bwMode="auto">
          <a:xfrm rot="10800000" flipH="1">
            <a:off x="6372225" y="930783"/>
            <a:ext cx="2087563" cy="57626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79" name="Text Box 47"/>
          <p:cNvSpPr txBox="1">
            <a:spLocks noChangeArrowheads="1"/>
          </p:cNvSpPr>
          <p:nvPr/>
        </p:nvSpPr>
        <p:spPr bwMode="auto">
          <a:xfrm>
            <a:off x="179388" y="2114746"/>
            <a:ext cx="29527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femminile è superiore al 50%. Le imprese femminili sono ordinate per intensità di presenza: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maggioritaria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(quota compresa tra il 50 e il 60%), forte (superiore al 60%) e totalitaria (100% come nelle imprese individuali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it-IT" altLang="it-IT" sz="14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323528" y="228093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altLang="it-IT" sz="2400" b="1" kern="0" dirty="0" smtClean="0">
                <a:latin typeface="Arial" charset="0"/>
              </a:rPr>
              <a:t>Definizione di impresa femminile, giovanile e straniera</a:t>
            </a:r>
            <a:endParaRPr lang="it-IT" altLang="it-IT" sz="2400" b="1" kern="0" dirty="0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" y="4228724"/>
            <a:ext cx="4541335" cy="262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631" y="4547338"/>
            <a:ext cx="3650869" cy="2201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4555757" y="4379261"/>
            <a:ext cx="31683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200" b="1" i="1" dirty="0" smtClean="0">
                <a:solidFill>
                  <a:srgbClr val="003399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al netto delle imprese individuali</a:t>
            </a:r>
            <a:endParaRPr lang="it-IT" altLang="it-IT" sz="1200" b="1" i="1" dirty="0">
              <a:solidFill>
                <a:srgbClr val="003399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6012160" y="4707441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86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Quadro settoriale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32565" y="77631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Arial" pitchFamily="34" charset="0"/>
                <a:cs typeface="Arial" pitchFamily="34" charset="0"/>
              </a:rPr>
              <a:t>Esteso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932981" y="430489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Arial" pitchFamily="34" charset="0"/>
                <a:cs typeface="Arial" pitchFamily="34" charset="0"/>
              </a:rPr>
              <a:t>Ridotto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" y="1122039"/>
            <a:ext cx="890587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887" y="4612674"/>
            <a:ext cx="5101025" cy="199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2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Forme giuridiche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707904" y="740104"/>
            <a:ext cx="1728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Arial" pitchFamily="34" charset="0"/>
                <a:cs typeface="Arial" pitchFamily="34" charset="0"/>
              </a:rPr>
              <a:t>Quadro generale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915816" y="3121223"/>
            <a:ext cx="388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Arial" pitchFamily="34" charset="0"/>
                <a:cs typeface="Arial" pitchFamily="34" charset="0"/>
              </a:rPr>
              <a:t>Articolazione per classe di capitale sociale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5" y="3410029"/>
            <a:ext cx="8947251" cy="270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76" y="1047881"/>
            <a:ext cx="7971737" cy="2102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7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Attività e forme giuridiche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54426" y="899286"/>
            <a:ext cx="1997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Arial" pitchFamily="34" charset="0"/>
                <a:cs typeface="Arial" pitchFamily="34" charset="0"/>
              </a:rPr>
              <a:t>Principali settori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347864" y="371703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Arial" pitchFamily="34" charset="0"/>
                <a:cs typeface="Arial" pitchFamily="34" charset="0"/>
              </a:rPr>
              <a:t>Principali forme giuridiche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3" y="4077072"/>
            <a:ext cx="910359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5" y="1223439"/>
            <a:ext cx="9096885" cy="2349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Addetti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337" y="858202"/>
            <a:ext cx="6157312" cy="550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3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778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400" b="1" dirty="0" smtClean="0">
                <a:solidFill>
                  <a:schemeClr val="tx1"/>
                </a:solidFill>
                <a:latin typeface="Arial" charset="0"/>
              </a:rPr>
              <a:t>Distribuzione all’interno 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951820" y="764704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RIEPILOGATIVO</a:t>
            </a:r>
            <a:endParaRPr lang="it-IT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019" y="1047616"/>
            <a:ext cx="5849445" cy="317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206" y="4188706"/>
            <a:ext cx="5783575" cy="2718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1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Le cariche</a:t>
            </a:r>
          </a:p>
        </p:txBody>
      </p:sp>
      <p:sp>
        <p:nvSpPr>
          <p:cNvPr id="76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9" name="AutoShape 8"/>
          <p:cNvSpPr>
            <a:spLocks noChangeArrowheads="1"/>
          </p:cNvSpPr>
          <p:nvPr/>
        </p:nvSpPr>
        <p:spPr bwMode="auto">
          <a:xfrm>
            <a:off x="-7200" y="6097156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3321" name="AutoShape 12"/>
          <p:cNvSpPr>
            <a:spLocks noChangeAspect="1" noChangeArrowheads="1"/>
          </p:cNvSpPr>
          <p:nvPr/>
        </p:nvSpPr>
        <p:spPr bwMode="auto">
          <a:xfrm>
            <a:off x="155575" y="3043238"/>
            <a:ext cx="54991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0" y="827659"/>
            <a:ext cx="8905875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9" y="4113072"/>
            <a:ext cx="9019517" cy="2277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18326</TotalTime>
  <Words>315</Words>
  <Application>Microsoft Office PowerPoint</Application>
  <PresentationFormat>Presentazione su schermo (4:3)</PresentationFormat>
  <Paragraphs>72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Struttura predefinita</vt:lpstr>
      <vt:lpstr>Dati sintetici su imprese femminili, giovanili e straniere -   3° trimestre 2019</vt:lpstr>
      <vt:lpstr>Presentazione standard di PowerPoint</vt:lpstr>
      <vt:lpstr>Presentazione standard di PowerPoint</vt:lpstr>
      <vt:lpstr>Quadro settoriale</vt:lpstr>
      <vt:lpstr>Forme giuridiche</vt:lpstr>
      <vt:lpstr>Attività e forme giuridiche</vt:lpstr>
      <vt:lpstr>Addetti</vt:lpstr>
      <vt:lpstr>Distribuzione all’interno dell’area metropolitana fiorentina </vt:lpstr>
      <vt:lpstr>Le cariche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773</cp:revision>
  <cp:lastPrinted>2014-03-25T13:43:08Z</cp:lastPrinted>
  <dcterms:created xsi:type="dcterms:W3CDTF">2007-06-04T13:36:10Z</dcterms:created>
  <dcterms:modified xsi:type="dcterms:W3CDTF">2019-12-19T14:17:58Z</dcterms:modified>
</cp:coreProperties>
</file>