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8" r:id="rId2"/>
    <p:sldId id="306" r:id="rId3"/>
    <p:sldId id="313" r:id="rId4"/>
    <p:sldId id="310" r:id="rId5"/>
    <p:sldId id="314" r:id="rId6"/>
    <p:sldId id="308" r:id="rId7"/>
    <p:sldId id="309" r:id="rId8"/>
    <p:sldId id="315" r:id="rId9"/>
    <p:sldId id="316" r:id="rId10"/>
    <p:sldId id="298" r:id="rId11"/>
  </p:sldIdLst>
  <p:sldSz cx="9144000" cy="6858000" type="screen4x3"/>
  <p:notesSz cx="7099300" cy="102346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FFFFCC"/>
    <a:srgbClr val="A50021"/>
    <a:srgbClr val="800000"/>
    <a:srgbClr val="0000CC"/>
    <a:srgbClr val="000099"/>
    <a:srgbClr val="99CC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86439" autoAdjust="0"/>
  </p:normalViewPr>
  <p:slideViewPr>
    <p:cSldViewPr>
      <p:cViewPr varScale="1">
        <p:scale>
          <a:sx n="81" d="100"/>
          <a:sy n="81" d="100"/>
        </p:scale>
        <p:origin x="-965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46" y="-82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9BF6A714-0CEA-43CD-9619-066686320844}" type="datetimeFigureOut">
              <a:rPr lang="it-IT"/>
              <a:pPr>
                <a:defRPr/>
              </a:pPr>
              <a:t>02/01/2019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81B45D8-7002-410C-8237-4756D2D9EC1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1648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27" tIns="47413" rIns="94827" bIns="47413" numCol="1" anchor="t" anchorCtr="0" compatLnSpc="1">
            <a:prstTxWarp prst="textNoShape">
              <a:avLst/>
            </a:prstTxWarp>
          </a:bodyPr>
          <a:lstStyle>
            <a:lvl1pPr defTabSz="94830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4987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27" tIns="47413" rIns="94827" bIns="47413" numCol="1" anchor="t" anchorCtr="0" compatLnSpc="1">
            <a:prstTxWarp prst="textNoShape">
              <a:avLst/>
            </a:prstTxWarp>
          </a:bodyPr>
          <a:lstStyle>
            <a:lvl1pPr algn="r" defTabSz="94830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27" tIns="47413" rIns="94827" bIns="47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 smtClean="0"/>
              <a:t>Fare clic per modificare gli stili del testo dello schema</a:t>
            </a:r>
          </a:p>
          <a:p>
            <a:pPr lvl="1"/>
            <a:r>
              <a:rPr lang="it-IT" altLang="it-IT" noProof="0" smtClean="0"/>
              <a:t>Secondo livello</a:t>
            </a:r>
          </a:p>
          <a:p>
            <a:pPr lvl="2"/>
            <a:r>
              <a:rPr lang="it-IT" altLang="it-IT" noProof="0" smtClean="0"/>
              <a:t>Terzo livello</a:t>
            </a:r>
          </a:p>
          <a:p>
            <a:pPr lvl="3"/>
            <a:r>
              <a:rPr lang="it-IT" altLang="it-IT" noProof="0" smtClean="0"/>
              <a:t>Quarto livello</a:t>
            </a:r>
          </a:p>
          <a:p>
            <a:pPr lvl="4"/>
            <a:r>
              <a:rPr lang="it-IT" altLang="it-IT" noProof="0" smtClean="0"/>
              <a:t>Quinto livello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27" tIns="47413" rIns="94827" bIns="47413" numCol="1" anchor="b" anchorCtr="0" compatLnSpc="1">
            <a:prstTxWarp prst="textNoShape">
              <a:avLst/>
            </a:prstTxWarp>
          </a:bodyPr>
          <a:lstStyle>
            <a:lvl1pPr defTabSz="94830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723438"/>
            <a:ext cx="3074987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27" tIns="47413" rIns="94827" bIns="47413" numCol="1" anchor="b" anchorCtr="0" compatLnSpc="1">
            <a:prstTxWarp prst="textNoShape">
              <a:avLst/>
            </a:prstTxWarp>
          </a:bodyPr>
          <a:lstStyle>
            <a:lvl1pPr algn="r" defTabSz="948303">
              <a:defRPr sz="1300"/>
            </a:lvl1pPr>
          </a:lstStyle>
          <a:p>
            <a:pPr>
              <a:defRPr/>
            </a:pPr>
            <a:fld id="{A477D610-05B6-450C-BDA4-4707EB8FCD1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385326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61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1050" indent="-298450" defTabSz="9461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1738" indent="-238125" defTabSz="9461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4338" indent="-238125" defTabSz="9461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66938" indent="-238125" defTabSz="9461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4138" indent="-238125" defTabSz="9461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1338" indent="-238125" defTabSz="9461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38538" indent="-238125" defTabSz="9461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5738" indent="-238125" defTabSz="9461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2</a:t>
            </a:fld>
            <a:endParaRPr lang="it-IT" altLang="it-IT" sz="1300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2663" y="788988"/>
            <a:ext cx="5135562" cy="3852862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 smtClean="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B58C29-BB83-4F83-B632-A855F3C5764E}" type="slidenum">
              <a:rPr lang="it-IT" altLang="it-IT"/>
              <a:pPr/>
              <a:t>3</a:t>
            </a:fld>
            <a:endParaRPr lang="it-IT" altLang="it-IT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178" y="4879099"/>
            <a:ext cx="5184635" cy="4562598"/>
          </a:xfrm>
          <a:ln/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2638" indent="-300038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49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75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701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73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45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17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89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4</a:t>
            </a:fld>
            <a:endParaRPr lang="it-IT" altLang="it-IT" sz="130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2638" indent="-300038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49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75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701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73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45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17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89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5</a:t>
            </a:fld>
            <a:endParaRPr lang="it-IT" altLang="it-IT" sz="130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2638" indent="-300038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49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75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701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73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45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17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89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6</a:t>
            </a:fld>
            <a:endParaRPr lang="it-IT" altLang="it-IT" sz="130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2638" indent="-300038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49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75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701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73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45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17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89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7</a:t>
            </a:fld>
            <a:endParaRPr lang="it-IT" altLang="it-IT" sz="130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2638" indent="-300038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49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75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701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73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45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17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89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8</a:t>
            </a:fld>
            <a:endParaRPr lang="it-IT" altLang="it-IT" sz="130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2638" indent="-300038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49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75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701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73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45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17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89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9</a:t>
            </a:fld>
            <a:endParaRPr lang="it-IT" altLang="it-IT" sz="130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2638" indent="-300038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49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75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701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73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45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17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89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31D4778-5C1A-4134-8D30-1194E15DA6F9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10</a:t>
            </a:fld>
            <a:endParaRPr lang="it-IT" altLang="it-IT" sz="13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083E1-D240-4A27-92C8-41E5D8A267B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22806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C13E5-A494-4856-8C9A-DCCEB99E4B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6701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E376C-CD0F-4ECC-BC5E-3C87D2E0769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86664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1BEC5-06AA-474E-BFA6-5EEFB5620BA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08353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D2856-827D-4611-A262-8842FC3E4FA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89666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EC2BC-FE42-46C4-91A7-A43A4D17217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2808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48542-C2F9-4A10-95FF-F1D13649DB5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01993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CA7C2-7314-4FF3-B82D-D0427144F20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09009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 dirty="0"/>
          </a:p>
        </p:txBody>
      </p:sp>
      <p:pic>
        <p:nvPicPr>
          <p:cNvPr id="921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237311"/>
            <a:ext cx="14478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3279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36B1F-40EB-4FBD-BC1A-C6C2EC4C45B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74547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4E39F-FF92-4B75-A426-993AB880B99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75238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50000">
              <a:srgbClr val="FFFFFF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3733920-3460-4F7E-A5D5-557223D43C2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2060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3568" y="2276872"/>
            <a:ext cx="7920038" cy="1439862"/>
          </a:xfrm>
        </p:spPr>
        <p:txBody>
          <a:bodyPr/>
          <a:lstStyle/>
          <a:p>
            <a:pPr eaLnBrk="1" hangingPunct="1"/>
            <a:r>
              <a:rPr lang="it-IT" altLang="it-IT" sz="3600" b="1" dirty="0" smtClean="0">
                <a:solidFill>
                  <a:srgbClr val="FFFFFF"/>
                </a:solidFill>
                <a:latin typeface="Arial" charset="0"/>
              </a:rPr>
              <a:t>Dati sintetici su imprese femminili, giovanili e straniere -  </a:t>
            </a:r>
            <a:br>
              <a:rPr lang="it-IT" altLang="it-IT" sz="3600" b="1" dirty="0" smtClean="0">
                <a:solidFill>
                  <a:srgbClr val="FFFFFF"/>
                </a:solidFill>
                <a:latin typeface="Arial" charset="0"/>
              </a:rPr>
            </a:br>
            <a:r>
              <a:rPr lang="it-IT" altLang="it-IT" sz="3600" b="1" dirty="0" smtClean="0">
                <a:solidFill>
                  <a:srgbClr val="FFFFFF"/>
                </a:solidFill>
                <a:latin typeface="Arial" charset="0"/>
              </a:rPr>
              <a:t>terzo trimestre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/>
            <a:r>
              <a:rPr lang="it-IT" altLang="it-IT" sz="2800" b="1" dirty="0" smtClean="0">
                <a:solidFill>
                  <a:schemeClr val="tx1"/>
                </a:solidFill>
                <a:latin typeface="Arial" charset="0"/>
              </a:rPr>
              <a:t>Le </a:t>
            </a:r>
            <a:r>
              <a:rPr lang="it-IT" altLang="it-IT" sz="2800" b="1" dirty="0" smtClean="0">
                <a:solidFill>
                  <a:schemeClr val="tx1"/>
                </a:solidFill>
                <a:latin typeface="Arial" charset="0"/>
              </a:rPr>
              <a:t>cariche</a:t>
            </a:r>
            <a:endParaRPr lang="it-IT" altLang="it-IT" sz="2800" b="1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-44123" y="6039345"/>
            <a:ext cx="274391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1320" dir="2319588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1200" b="1" dirty="0" err="1" smtClean="0">
                <a:solidFill>
                  <a:schemeClr val="tx2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RIferimenti</a:t>
            </a:r>
            <a:endParaRPr lang="it-IT" altLang="it-IT" sz="1200" b="1" dirty="0" smtClean="0">
              <a:solidFill>
                <a:schemeClr val="tx2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it-IT" altLang="it-IT" sz="1200" b="1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U.O</a:t>
            </a:r>
            <a:r>
              <a:rPr lang="it-IT" altLang="it-IT" sz="1200" b="1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STATISTICA E STUDI</a:t>
            </a:r>
          </a:p>
          <a:p>
            <a:pPr algn="ctr" eaLnBrk="1" hangingPunct="1">
              <a:defRPr/>
            </a:pPr>
            <a:r>
              <a:rPr lang="it-IT" altLang="it-IT" sz="1200" b="1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TEL. 055 23.92.218 – 219</a:t>
            </a:r>
          </a:p>
          <a:p>
            <a:pPr algn="ctr" eaLnBrk="1" hangingPunct="1">
              <a:defRPr/>
            </a:pPr>
            <a:r>
              <a:rPr lang="it-IT" altLang="it-IT" sz="1200" b="1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statistica@fi.camcom.it</a:t>
            </a:r>
          </a:p>
        </p:txBody>
      </p:sp>
      <p:sp>
        <p:nvSpPr>
          <p:cNvPr id="76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7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9" name="AutoShape 8"/>
          <p:cNvSpPr>
            <a:spLocks noChangeArrowheads="1"/>
          </p:cNvSpPr>
          <p:nvPr/>
        </p:nvSpPr>
        <p:spPr bwMode="auto">
          <a:xfrm>
            <a:off x="-7369" y="6099549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13321" name="AutoShape 12"/>
          <p:cNvSpPr>
            <a:spLocks noChangeAspect="1" noChangeArrowheads="1"/>
          </p:cNvSpPr>
          <p:nvPr/>
        </p:nvSpPr>
        <p:spPr bwMode="auto">
          <a:xfrm>
            <a:off x="155575" y="3043238"/>
            <a:ext cx="5499100" cy="333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873234"/>
            <a:ext cx="4500148" cy="226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075542"/>
            <a:ext cx="5057351" cy="3161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Connettore 2 13"/>
          <p:cNvCxnSpPr>
            <a:stCxn id="2" idx="4"/>
          </p:cNvCxnSpPr>
          <p:nvPr/>
        </p:nvCxnSpPr>
        <p:spPr>
          <a:xfrm flipH="1">
            <a:off x="4445621" y="2842492"/>
            <a:ext cx="13192" cy="1309572"/>
          </a:xfrm>
          <a:prstGeom prst="straightConnector1">
            <a:avLst/>
          </a:prstGeom>
          <a:ln w="38100">
            <a:solidFill>
              <a:srgbClr val="A5002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e 1"/>
          <p:cNvSpPr/>
          <p:nvPr/>
        </p:nvSpPr>
        <p:spPr>
          <a:xfrm>
            <a:off x="1608776" y="1546695"/>
            <a:ext cx="5700074" cy="1295797"/>
          </a:xfrm>
          <a:prstGeom prst="ellipse">
            <a:avLst/>
          </a:prstGeom>
          <a:solidFill>
            <a:srgbClr val="FFFF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QUADRO SINTETICO</a:t>
            </a:r>
            <a:endParaRPr lang="it-IT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Connettore 2 3"/>
          <p:cNvCxnSpPr/>
          <p:nvPr/>
        </p:nvCxnSpPr>
        <p:spPr>
          <a:xfrm>
            <a:off x="6615858" y="2642748"/>
            <a:ext cx="960438" cy="1612900"/>
          </a:xfrm>
          <a:prstGeom prst="straightConnector1">
            <a:avLst/>
          </a:prstGeom>
          <a:ln w="38100">
            <a:solidFill>
              <a:srgbClr val="A5002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flipH="1">
            <a:off x="1998426" y="2642748"/>
            <a:ext cx="409575" cy="1624013"/>
          </a:xfrm>
          <a:prstGeom prst="straightConnector1">
            <a:avLst/>
          </a:prstGeom>
          <a:ln w="38100">
            <a:solidFill>
              <a:srgbClr val="A5002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e 7"/>
          <p:cNvSpPr/>
          <p:nvPr/>
        </p:nvSpPr>
        <p:spPr>
          <a:xfrm>
            <a:off x="156491" y="3371421"/>
            <a:ext cx="2779713" cy="939800"/>
          </a:xfrm>
          <a:prstGeom prst="ellipse">
            <a:avLst/>
          </a:prstGeom>
          <a:solidFill>
            <a:srgbClr val="FFFF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Imprese a maggioranza femminile</a:t>
            </a:r>
            <a:endParaRPr lang="it-IT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vale 18"/>
          <p:cNvSpPr/>
          <p:nvPr/>
        </p:nvSpPr>
        <p:spPr>
          <a:xfrm>
            <a:off x="2969428" y="3374058"/>
            <a:ext cx="3095625" cy="938213"/>
          </a:xfrm>
          <a:prstGeom prst="ellipse">
            <a:avLst/>
          </a:prstGeom>
          <a:solidFill>
            <a:srgbClr val="FFFF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Imprese a maggioranza giovanile</a:t>
            </a:r>
            <a:endParaRPr lang="it-IT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vale 19"/>
          <p:cNvSpPr/>
          <p:nvPr/>
        </p:nvSpPr>
        <p:spPr>
          <a:xfrm>
            <a:off x="6086746" y="3347402"/>
            <a:ext cx="2808287" cy="938213"/>
          </a:xfrm>
          <a:prstGeom prst="ellipse">
            <a:avLst/>
          </a:prstGeom>
          <a:solidFill>
            <a:srgbClr val="FFFF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Imprese a maggioranza straniera</a:t>
            </a:r>
            <a:endParaRPr lang="it-IT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Freccia in giù 24"/>
          <p:cNvSpPr/>
          <p:nvPr/>
        </p:nvSpPr>
        <p:spPr>
          <a:xfrm>
            <a:off x="3704735" y="4518339"/>
            <a:ext cx="387350" cy="900113"/>
          </a:xfrm>
          <a:prstGeom prst="downArrow">
            <a:avLst/>
          </a:prstGeom>
          <a:solidFill>
            <a:srgbClr val="FFFFCC"/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34" name="Freccia in giù 33"/>
          <p:cNvSpPr/>
          <p:nvPr/>
        </p:nvSpPr>
        <p:spPr>
          <a:xfrm>
            <a:off x="4925523" y="4521416"/>
            <a:ext cx="387350" cy="887413"/>
          </a:xfrm>
          <a:prstGeom prst="downArrow">
            <a:avLst/>
          </a:prstGeom>
          <a:solidFill>
            <a:srgbClr val="FFFFCC"/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3088" name="CasellaDiTesto 25"/>
          <p:cNvSpPr txBox="1">
            <a:spLocks noChangeArrowheads="1"/>
          </p:cNvSpPr>
          <p:nvPr/>
        </p:nvSpPr>
        <p:spPr bwMode="auto">
          <a:xfrm>
            <a:off x="266700" y="4250659"/>
            <a:ext cx="1181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>
                <a:latin typeface="Tahoma" pitchFamily="34" charset="0"/>
                <a:cs typeface="Tahoma" pitchFamily="34" charset="0"/>
              </a:rPr>
              <a:t>Iscritte</a:t>
            </a:r>
          </a:p>
        </p:txBody>
      </p:sp>
      <p:sp>
        <p:nvSpPr>
          <p:cNvPr id="3089" name="CasellaDiTesto 25"/>
          <p:cNvSpPr txBox="1">
            <a:spLocks noChangeArrowheads="1"/>
          </p:cNvSpPr>
          <p:nvPr/>
        </p:nvSpPr>
        <p:spPr bwMode="auto">
          <a:xfrm>
            <a:off x="1535113" y="4250659"/>
            <a:ext cx="12620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>
                <a:latin typeface="Tahoma" pitchFamily="34" charset="0"/>
                <a:cs typeface="Tahoma" pitchFamily="34" charset="0"/>
              </a:rPr>
              <a:t>di cui attive</a:t>
            </a:r>
          </a:p>
        </p:txBody>
      </p:sp>
      <p:sp>
        <p:nvSpPr>
          <p:cNvPr id="3090" name="CasellaDiTesto 25"/>
          <p:cNvSpPr txBox="1">
            <a:spLocks noChangeArrowheads="1"/>
          </p:cNvSpPr>
          <p:nvPr/>
        </p:nvSpPr>
        <p:spPr bwMode="auto">
          <a:xfrm>
            <a:off x="6138863" y="4250659"/>
            <a:ext cx="1181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>
                <a:latin typeface="Tahoma" pitchFamily="34" charset="0"/>
                <a:cs typeface="Tahoma" pitchFamily="34" charset="0"/>
              </a:rPr>
              <a:t>Iscritte</a:t>
            </a:r>
          </a:p>
        </p:txBody>
      </p:sp>
      <p:sp>
        <p:nvSpPr>
          <p:cNvPr id="3091" name="CasellaDiTesto 25"/>
          <p:cNvSpPr txBox="1">
            <a:spLocks noChangeArrowheads="1"/>
          </p:cNvSpPr>
          <p:nvPr/>
        </p:nvSpPr>
        <p:spPr bwMode="auto">
          <a:xfrm>
            <a:off x="7308850" y="4260086"/>
            <a:ext cx="1262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>
                <a:latin typeface="Tahoma" pitchFamily="34" charset="0"/>
                <a:cs typeface="Tahoma" pitchFamily="34" charset="0"/>
              </a:rPr>
              <a:t>di cui attive</a:t>
            </a:r>
          </a:p>
        </p:txBody>
      </p:sp>
      <p:sp>
        <p:nvSpPr>
          <p:cNvPr id="3092" name="CasellaDiTesto 25"/>
          <p:cNvSpPr txBox="1">
            <a:spLocks noChangeArrowheads="1"/>
          </p:cNvSpPr>
          <p:nvPr/>
        </p:nvSpPr>
        <p:spPr bwMode="auto">
          <a:xfrm>
            <a:off x="3260725" y="4250659"/>
            <a:ext cx="1181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>
                <a:latin typeface="Tahoma" pitchFamily="34" charset="0"/>
                <a:cs typeface="Tahoma" pitchFamily="34" charset="0"/>
              </a:rPr>
              <a:t>Iscritte</a:t>
            </a:r>
          </a:p>
        </p:txBody>
      </p:sp>
      <p:sp>
        <p:nvSpPr>
          <p:cNvPr id="3093" name="CasellaDiTesto 25"/>
          <p:cNvSpPr txBox="1">
            <a:spLocks noChangeArrowheads="1"/>
          </p:cNvSpPr>
          <p:nvPr/>
        </p:nvSpPr>
        <p:spPr bwMode="auto">
          <a:xfrm>
            <a:off x="4427538" y="4269513"/>
            <a:ext cx="1262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>
                <a:latin typeface="Tahoma" pitchFamily="34" charset="0"/>
                <a:cs typeface="Tahoma" pitchFamily="34" charset="0"/>
              </a:rPr>
              <a:t>di cui attive</a:t>
            </a:r>
          </a:p>
        </p:txBody>
      </p:sp>
      <p:sp>
        <p:nvSpPr>
          <p:cNvPr id="40" name="Freccia in giù 39"/>
          <p:cNvSpPr/>
          <p:nvPr/>
        </p:nvSpPr>
        <p:spPr>
          <a:xfrm>
            <a:off x="6592888" y="4526179"/>
            <a:ext cx="387350" cy="882650"/>
          </a:xfrm>
          <a:prstGeom prst="downArrow">
            <a:avLst/>
          </a:prstGeom>
          <a:solidFill>
            <a:srgbClr val="FFFFCC"/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41" name="Freccia in giù 40"/>
          <p:cNvSpPr/>
          <p:nvPr/>
        </p:nvSpPr>
        <p:spPr>
          <a:xfrm>
            <a:off x="7845033" y="4514979"/>
            <a:ext cx="387350" cy="877888"/>
          </a:xfrm>
          <a:prstGeom prst="downArrow">
            <a:avLst/>
          </a:prstGeom>
          <a:solidFill>
            <a:srgbClr val="FFFFCC"/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88913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it-IT" altLang="it-IT" sz="2400" b="1" kern="0" dirty="0" smtClean="0">
                <a:solidFill>
                  <a:schemeClr val="tx1"/>
                </a:solidFill>
                <a:latin typeface="Arial" charset="0"/>
              </a:rPr>
              <a:t>L’incidenza percentuale</a:t>
            </a:r>
            <a:endParaRPr lang="it-IT" altLang="it-IT" sz="2800" b="1" kern="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0" name="CasellaDiTesto 25"/>
          <p:cNvSpPr txBox="1">
            <a:spLocks noChangeArrowheads="1"/>
          </p:cNvSpPr>
          <p:nvPr/>
        </p:nvSpPr>
        <p:spPr bwMode="auto">
          <a:xfrm>
            <a:off x="1655910" y="5371080"/>
            <a:ext cx="10080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20.328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>
                <a:latin typeface="Tahoma" pitchFamily="34" charset="0"/>
                <a:cs typeface="Tahoma" pitchFamily="34" charset="0"/>
              </a:rPr>
              <a:t>(</a:t>
            </a: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21,9%)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1" name="CasellaDiTesto 37"/>
          <p:cNvSpPr txBox="1">
            <a:spLocks noChangeArrowheads="1"/>
          </p:cNvSpPr>
          <p:nvPr/>
        </p:nvSpPr>
        <p:spPr bwMode="auto">
          <a:xfrm>
            <a:off x="3344218" y="5371079"/>
            <a:ext cx="11096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8.399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(7,6%)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2" name="CasellaDiTesto 25"/>
          <p:cNvSpPr txBox="1">
            <a:spLocks noChangeArrowheads="1"/>
          </p:cNvSpPr>
          <p:nvPr/>
        </p:nvSpPr>
        <p:spPr bwMode="auto">
          <a:xfrm>
            <a:off x="393995" y="5366229"/>
            <a:ext cx="10080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23.323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>
                <a:latin typeface="Tahoma" pitchFamily="34" charset="0"/>
                <a:cs typeface="Tahoma" pitchFamily="34" charset="0"/>
              </a:rPr>
              <a:t>(</a:t>
            </a: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21,2%)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3" name="CasellaDiTesto 37"/>
          <p:cNvSpPr txBox="1">
            <a:spLocks noChangeArrowheads="1"/>
          </p:cNvSpPr>
          <p:nvPr/>
        </p:nvSpPr>
        <p:spPr bwMode="auto">
          <a:xfrm>
            <a:off x="4579967" y="5366229"/>
            <a:ext cx="11096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7.556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(8,1%)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6" name="CasellaDiTesto 37"/>
          <p:cNvSpPr txBox="1">
            <a:spLocks noChangeArrowheads="1"/>
          </p:cNvSpPr>
          <p:nvPr/>
        </p:nvSpPr>
        <p:spPr bwMode="auto">
          <a:xfrm>
            <a:off x="7507884" y="5330738"/>
            <a:ext cx="11096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16.190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(17,4%)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7" name="CasellaDiTesto 37"/>
          <p:cNvSpPr txBox="1">
            <a:spLocks noChangeArrowheads="1"/>
          </p:cNvSpPr>
          <p:nvPr/>
        </p:nvSpPr>
        <p:spPr bwMode="auto">
          <a:xfrm>
            <a:off x="6279553" y="5348055"/>
            <a:ext cx="11096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17.779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(16,1%)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3" name="Freccia in giù 42"/>
          <p:cNvSpPr/>
          <p:nvPr/>
        </p:nvSpPr>
        <p:spPr>
          <a:xfrm>
            <a:off x="1972469" y="4498751"/>
            <a:ext cx="387350" cy="900113"/>
          </a:xfrm>
          <a:prstGeom prst="downArrow">
            <a:avLst/>
          </a:prstGeom>
          <a:solidFill>
            <a:srgbClr val="FFFFCC"/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44" name="Freccia in giù 43"/>
          <p:cNvSpPr/>
          <p:nvPr/>
        </p:nvSpPr>
        <p:spPr>
          <a:xfrm>
            <a:off x="663575" y="4499185"/>
            <a:ext cx="387350" cy="900113"/>
          </a:xfrm>
          <a:prstGeom prst="downArrow">
            <a:avLst/>
          </a:prstGeom>
          <a:solidFill>
            <a:srgbClr val="FFFFCC"/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9" name="Text Box 7"/>
          <p:cNvSpPr txBox="1">
            <a:spLocks noChangeArrowheads="1"/>
          </p:cNvSpPr>
          <p:nvPr/>
        </p:nvSpPr>
        <p:spPr bwMode="auto">
          <a:xfrm>
            <a:off x="101404" y="1689865"/>
            <a:ext cx="2520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16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FEMMINILI</a:t>
            </a:r>
          </a:p>
        </p:txBody>
      </p:sp>
      <p:sp>
        <p:nvSpPr>
          <p:cNvPr id="223246" name="AutoShape 14"/>
          <p:cNvSpPr>
            <a:spLocks noChangeArrowheads="1"/>
          </p:cNvSpPr>
          <p:nvPr/>
        </p:nvSpPr>
        <p:spPr bwMode="auto">
          <a:xfrm rot="5400000">
            <a:off x="4314457" y="899697"/>
            <a:ext cx="482600" cy="576063"/>
          </a:xfrm>
          <a:prstGeom prst="rightArrow">
            <a:avLst>
              <a:gd name="adj1" fmla="val 50000"/>
              <a:gd name="adj2" fmla="val 41989"/>
            </a:avLst>
          </a:prstGeom>
          <a:solidFill>
            <a:srgbClr val="C00000"/>
          </a:solidFill>
          <a:ln w="9525">
            <a:solidFill>
              <a:srgbClr val="00008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223269" name="Text Box 37"/>
          <p:cNvSpPr txBox="1">
            <a:spLocks noChangeArrowheads="1"/>
          </p:cNvSpPr>
          <p:nvPr/>
        </p:nvSpPr>
        <p:spPr bwMode="auto">
          <a:xfrm>
            <a:off x="2947792" y="1689865"/>
            <a:ext cx="33131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16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IMPRESA GIOVANILE</a:t>
            </a:r>
            <a:endParaRPr lang="it-IT" altLang="it-IT" sz="16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3271" name="Text Box 39"/>
          <p:cNvSpPr txBox="1">
            <a:spLocks noChangeArrowheads="1"/>
          </p:cNvSpPr>
          <p:nvPr/>
        </p:nvSpPr>
        <p:spPr bwMode="auto">
          <a:xfrm>
            <a:off x="3322637" y="2114746"/>
            <a:ext cx="2765425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</a:t>
            </a:r>
            <a:r>
              <a:rPr lang="it-IT" altLang="it-IT" sz="14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cui la presenza </a:t>
            </a:r>
            <a:r>
              <a:rPr lang="it-IT" altLang="it-IT" sz="14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giovanile </a:t>
            </a:r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è superiore al 50%. Le imprese </a:t>
            </a:r>
            <a:r>
              <a:rPr lang="it-IT" altLang="it-IT" sz="14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giovanili </a:t>
            </a:r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sono ordinate per intensità di presenza: maggioritaria (quota compresa tra il 50 e il 60%), forte (superiore al 60%) e totalitaria (100% come nelle imprese individuali).</a:t>
            </a:r>
          </a:p>
        </p:txBody>
      </p:sp>
      <p:sp>
        <p:nvSpPr>
          <p:cNvPr id="223273" name="AutoShape 41"/>
          <p:cNvSpPr>
            <a:spLocks noChangeArrowheads="1"/>
          </p:cNvSpPr>
          <p:nvPr/>
        </p:nvSpPr>
        <p:spPr bwMode="auto">
          <a:xfrm rot="10800000">
            <a:off x="339079" y="928355"/>
            <a:ext cx="2087562" cy="574675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223274" name="Text Box 42"/>
          <p:cNvSpPr txBox="1">
            <a:spLocks noChangeArrowheads="1"/>
          </p:cNvSpPr>
          <p:nvPr/>
        </p:nvSpPr>
        <p:spPr bwMode="auto">
          <a:xfrm>
            <a:off x="6106917" y="1689865"/>
            <a:ext cx="26654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16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IMPRESA STRANIERA</a:t>
            </a:r>
            <a:endParaRPr lang="it-IT" altLang="it-IT" sz="16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3275" name="Text Box 43"/>
          <p:cNvSpPr txBox="1">
            <a:spLocks noChangeArrowheads="1"/>
          </p:cNvSpPr>
          <p:nvPr/>
        </p:nvSpPr>
        <p:spPr bwMode="auto">
          <a:xfrm>
            <a:off x="6227763" y="2114746"/>
            <a:ext cx="2700337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</a:t>
            </a:r>
            <a:r>
              <a:rPr lang="it-IT" altLang="it-IT" sz="14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cui la presenza </a:t>
            </a:r>
            <a:r>
              <a:rPr lang="it-IT" altLang="it-IT" sz="14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straniera </a:t>
            </a:r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è superiore al 50%. Le imprese </a:t>
            </a:r>
            <a:r>
              <a:rPr lang="it-IT" altLang="it-IT" sz="14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straniere </a:t>
            </a:r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sono ordinate per intensità di presenza: maggioritaria (quota compresa tra il 50 e il 60%), forte (superiore al 60%) e totalitaria (100% come nelle imprese individuali).</a:t>
            </a:r>
          </a:p>
        </p:txBody>
      </p:sp>
      <p:sp>
        <p:nvSpPr>
          <p:cNvPr id="223278" name="AutoShape 46"/>
          <p:cNvSpPr>
            <a:spLocks noChangeArrowheads="1"/>
          </p:cNvSpPr>
          <p:nvPr/>
        </p:nvSpPr>
        <p:spPr bwMode="auto">
          <a:xfrm rot="10800000" flipH="1">
            <a:off x="6372225" y="930783"/>
            <a:ext cx="2087563" cy="576263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223279" name="Text Box 47"/>
          <p:cNvSpPr txBox="1">
            <a:spLocks noChangeArrowheads="1"/>
          </p:cNvSpPr>
          <p:nvPr/>
        </p:nvSpPr>
        <p:spPr bwMode="auto">
          <a:xfrm>
            <a:off x="179388" y="2114746"/>
            <a:ext cx="295275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</a:t>
            </a:r>
            <a:r>
              <a:rPr lang="it-IT" altLang="it-IT" sz="1400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cui la presenza femminile è superiore al 50%. Le imprese femminili sono ordinate per intensità di presenza: </a:t>
            </a:r>
            <a:r>
              <a:rPr lang="it-IT" altLang="it-IT" sz="14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maggioritaria </a:t>
            </a:r>
            <a:r>
              <a:rPr lang="it-IT" altLang="it-IT" sz="14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(quota compresa tra il 50 e il 60%), forte (superiore al 60%) e totalitaria (100% come nelle imprese individuali</a:t>
            </a:r>
            <a:r>
              <a:rPr lang="it-IT" altLang="it-IT" sz="14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  <a:endParaRPr lang="it-IT" altLang="it-IT" sz="1400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2" name="Rettangolo 1"/>
          <p:cNvSpPr/>
          <p:nvPr/>
        </p:nvSpPr>
        <p:spPr>
          <a:xfrm>
            <a:off x="323528" y="228093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it-IT" altLang="it-IT" sz="2400" b="1" kern="0" dirty="0" smtClean="0">
                <a:latin typeface="Arial" charset="0"/>
              </a:rPr>
              <a:t>Definizione di impresa femminile, giovanile e straniera</a:t>
            </a:r>
            <a:endParaRPr lang="it-IT" altLang="it-IT" sz="2400" b="1" kern="0" dirty="0">
              <a:latin typeface="Arial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818" y="4071763"/>
            <a:ext cx="4568825" cy="274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863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/>
            <a:r>
              <a:rPr lang="it-IT" altLang="it-IT" sz="2800" b="1" dirty="0" smtClean="0">
                <a:solidFill>
                  <a:schemeClr val="tx1"/>
                </a:solidFill>
                <a:latin typeface="Arial" charset="0"/>
              </a:rPr>
              <a:t>Quadro settoriale</a:t>
            </a: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1086" y="3608656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altLang="it-IT" sz="1600" b="1" dirty="0">
                <a:latin typeface="Arial" charset="0"/>
              </a:rPr>
              <a:t>A </a:t>
            </a:r>
            <a:r>
              <a:rPr lang="it-IT" altLang="it-IT" sz="1600" b="1" dirty="0" smtClean="0">
                <a:latin typeface="Arial" charset="0"/>
              </a:rPr>
              <a:t>metà</a:t>
            </a:r>
            <a:endParaRPr lang="it-IT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84" y="908720"/>
            <a:ext cx="8883402" cy="4036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89484" y="5013176"/>
            <a:ext cx="8883402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Arial" charset="0"/>
              </a:rPr>
              <a:t>La sostanzial</a:t>
            </a:r>
            <a:r>
              <a:rPr lang="it-IT" altLang="it-IT" sz="1400" b="1" dirty="0" smtClean="0">
                <a:latin typeface="Arial" charset="0"/>
              </a:rPr>
              <a:t>e stazionarietà del numero di imprese attive con sede principale nell’area provinciale fiorentina vede in realtà andamenti diversificati tra imprese femminili, giovanili e straniere.</a:t>
            </a:r>
            <a:endParaRPr lang="it-IT" altLang="it-IT" sz="1400" b="1" dirty="0">
              <a:latin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it-IT" altLang="it-IT" sz="1400" b="1" dirty="0">
              <a:latin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Arial" charset="0"/>
              </a:rPr>
              <a:t>In particolare, aumentano in termini assoluti (da 15.858 a 16.190) le imprese straniere, restano stabili quelle femminili e calano di circa 400 unità (da 7.933 a 7.556) le imprese giovanili.</a:t>
            </a:r>
            <a:endParaRPr lang="it-IT" altLang="it-IT" sz="1400" b="1" dirty="0">
              <a:latin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it-IT" altLang="it-IT" sz="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23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/>
            <a:r>
              <a:rPr lang="it-IT" altLang="it-IT" sz="2800" b="1" dirty="0" smtClean="0">
                <a:solidFill>
                  <a:schemeClr val="tx1"/>
                </a:solidFill>
                <a:latin typeface="Arial" charset="0"/>
              </a:rPr>
              <a:t>Quadro settoriale</a:t>
            </a: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89484" y="5013176"/>
            <a:ext cx="888340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Arial" charset="0"/>
              </a:rPr>
              <a:t>Tutti i raggruppamenti di impresa accusano cedimenti su base annuale (dal -0,2% di imprese non straniere e femminili al -4,8% delle imprese giovanili). Unica eccezione le straniere (+2,1%).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it-IT" altLang="it-IT" sz="1400" b="1" dirty="0">
              <a:latin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Arial" charset="0"/>
              </a:rPr>
              <a:t>Il commercio </a:t>
            </a:r>
            <a:r>
              <a:rPr lang="it-IT" altLang="it-IT" sz="1400" b="1" dirty="0" smtClean="0">
                <a:latin typeface="Arial" charset="0"/>
              </a:rPr>
              <a:t>si conferma un</a:t>
            </a:r>
            <a:r>
              <a:rPr lang="it-IT" altLang="it-IT" sz="1400" b="1" dirty="0" smtClean="0">
                <a:latin typeface="Arial" charset="0"/>
              </a:rPr>
              <a:t> </a:t>
            </a:r>
            <a:r>
              <a:rPr lang="it-IT" altLang="it-IT" sz="1400" b="1" dirty="0" smtClean="0">
                <a:latin typeface="Arial" charset="0"/>
              </a:rPr>
              <a:t>settore </a:t>
            </a:r>
            <a:r>
              <a:rPr lang="it-IT" altLang="it-IT" sz="1400" b="1" dirty="0" smtClean="0">
                <a:latin typeface="Arial" charset="0"/>
              </a:rPr>
              <a:t>‘trasversale’, essendo ai vertici in </a:t>
            </a:r>
            <a:r>
              <a:rPr lang="it-IT" altLang="it-IT" sz="1400" b="1" dirty="0" smtClean="0">
                <a:latin typeface="Arial" charset="0"/>
              </a:rPr>
              <a:t>tutte e tre i tipi di imprenditoria.</a:t>
            </a:r>
            <a:endParaRPr lang="it-IT" altLang="it-IT" sz="600" b="1" dirty="0">
              <a:latin typeface="Arial" charset="0"/>
            </a:endParaRPr>
          </a:p>
        </p:txBody>
      </p:sp>
      <p:pic>
        <p:nvPicPr>
          <p:cNvPr id="2050" name="Picture 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0" y="907200"/>
            <a:ext cx="8884800" cy="403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023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/>
            <a:r>
              <a:rPr lang="it-IT" altLang="it-IT" sz="2000" b="1" dirty="0" smtClean="0">
                <a:solidFill>
                  <a:schemeClr val="tx1"/>
                </a:solidFill>
                <a:latin typeface="Arial" charset="0"/>
              </a:rPr>
              <a:t>Forme giuridiche</a:t>
            </a:r>
            <a:endParaRPr lang="it-IT" altLang="it-IT" sz="2000" b="1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24744"/>
            <a:ext cx="8433732" cy="1989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122" y="3123163"/>
            <a:ext cx="7207278" cy="3167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257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41778"/>
            <a:ext cx="9144000" cy="533400"/>
          </a:xfrm>
        </p:spPr>
        <p:txBody>
          <a:bodyPr/>
          <a:lstStyle/>
          <a:p>
            <a:pPr eaLnBrk="1" hangingPunct="1"/>
            <a:r>
              <a:rPr lang="it-IT" altLang="it-IT" sz="2000" b="1" dirty="0" smtClean="0">
                <a:solidFill>
                  <a:schemeClr val="tx1"/>
                </a:solidFill>
                <a:latin typeface="Arial" charset="0"/>
              </a:rPr>
              <a:t>Distribuzione all’interno </a:t>
            </a:r>
            <a:r>
              <a:rPr lang="it-IT" altLang="it-IT" sz="2000" b="1" dirty="0" smtClean="0">
                <a:solidFill>
                  <a:schemeClr val="tx1"/>
                </a:solidFill>
                <a:latin typeface="Arial" charset="0"/>
              </a:rPr>
              <a:t>dell’area metropolitana fiorentina</a:t>
            </a:r>
            <a:r>
              <a:rPr lang="it-IT" altLang="it-IT" sz="2800" b="1" dirty="0" smtClean="0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14496"/>
            <a:ext cx="8151669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3203848" y="1052736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QUADRO RIEPILOGATIVO</a:t>
            </a:r>
            <a:endParaRPr lang="it-IT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13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41778"/>
            <a:ext cx="9144000" cy="533400"/>
          </a:xfrm>
        </p:spPr>
        <p:txBody>
          <a:bodyPr/>
          <a:lstStyle/>
          <a:p>
            <a:pPr eaLnBrk="1" hangingPunct="1"/>
            <a:r>
              <a:rPr lang="it-IT" altLang="it-IT" sz="2000" b="1" dirty="0" smtClean="0">
                <a:solidFill>
                  <a:schemeClr val="tx1"/>
                </a:solidFill>
                <a:latin typeface="Arial" charset="0"/>
              </a:rPr>
              <a:t>Distribuzione all’interno </a:t>
            </a:r>
            <a:r>
              <a:rPr lang="it-IT" altLang="it-IT" sz="2000" b="1" dirty="0" smtClean="0">
                <a:solidFill>
                  <a:schemeClr val="tx1"/>
                </a:solidFill>
                <a:latin typeface="Arial" charset="0"/>
              </a:rPr>
              <a:t>dell’area metropolitana fiorentina</a:t>
            </a:r>
            <a:r>
              <a:rPr lang="it-IT" altLang="it-IT" sz="2800" b="1" dirty="0" smtClean="0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979712" y="1035283"/>
            <a:ext cx="5617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QUADRO DETTAGLIATO PER SINGOLI SEL</a:t>
            </a:r>
            <a:endParaRPr lang="it-IT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138" y="1404615"/>
            <a:ext cx="6689725" cy="238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138" y="3920221"/>
            <a:ext cx="6689725" cy="198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635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41778"/>
            <a:ext cx="9144000" cy="533400"/>
          </a:xfrm>
        </p:spPr>
        <p:txBody>
          <a:bodyPr/>
          <a:lstStyle/>
          <a:p>
            <a:pPr eaLnBrk="1" hangingPunct="1"/>
            <a:r>
              <a:rPr lang="it-IT" altLang="it-IT" sz="2000" b="1" dirty="0" smtClean="0">
                <a:solidFill>
                  <a:schemeClr val="tx1"/>
                </a:solidFill>
                <a:latin typeface="Arial" charset="0"/>
              </a:rPr>
              <a:t>Distribuzione all’interno </a:t>
            </a:r>
            <a:r>
              <a:rPr lang="it-IT" altLang="it-IT" sz="2000" b="1" dirty="0" smtClean="0">
                <a:solidFill>
                  <a:schemeClr val="tx1"/>
                </a:solidFill>
                <a:latin typeface="Arial" charset="0"/>
              </a:rPr>
              <a:t>dell’area metropolitana fiorentina</a:t>
            </a:r>
            <a:r>
              <a:rPr lang="it-IT" altLang="it-IT" sz="2800" b="1" dirty="0" smtClean="0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880221" y="764704"/>
            <a:ext cx="5617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QUADRO DETTAGLIATO PER SINGOLI SEL</a:t>
            </a:r>
            <a:endParaRPr lang="it-IT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138" y="1099871"/>
            <a:ext cx="6689725" cy="198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648" y="3206160"/>
            <a:ext cx="6689725" cy="297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635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16379</TotalTime>
  <Words>400</Words>
  <Application>Microsoft Office PowerPoint</Application>
  <PresentationFormat>Presentazione su schermo (4:3)</PresentationFormat>
  <Paragraphs>61</Paragraphs>
  <Slides>10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Struttura predefinita</vt:lpstr>
      <vt:lpstr>Dati sintetici su imprese femminili, giovanili e straniere -   terzo trimestre 2018</vt:lpstr>
      <vt:lpstr>Presentazione standard di PowerPoint</vt:lpstr>
      <vt:lpstr>Presentazione standard di PowerPoint</vt:lpstr>
      <vt:lpstr>Quadro settoriale</vt:lpstr>
      <vt:lpstr>Quadro settoriale</vt:lpstr>
      <vt:lpstr>Forme giuridiche</vt:lpstr>
      <vt:lpstr>Distribuzione all’interno dell’area metropolitana fiorentina </vt:lpstr>
      <vt:lpstr>Distribuzione all’interno dell’area metropolitana fiorentina </vt:lpstr>
      <vt:lpstr>Distribuzione all’interno dell’area metropolitana fiorentina </vt:lpstr>
      <vt:lpstr>Le cariche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User</dc:creator>
  <cp:lastModifiedBy>Silvio Calandi</cp:lastModifiedBy>
  <cp:revision>720</cp:revision>
  <cp:lastPrinted>2014-03-25T13:43:08Z</cp:lastPrinted>
  <dcterms:created xsi:type="dcterms:W3CDTF">2007-06-04T13:36:10Z</dcterms:created>
  <dcterms:modified xsi:type="dcterms:W3CDTF">2019-01-02T11:49:45Z</dcterms:modified>
</cp:coreProperties>
</file>