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8" r:id="rId2"/>
    <p:sldId id="306" r:id="rId3"/>
    <p:sldId id="313" r:id="rId4"/>
    <p:sldId id="310" r:id="rId5"/>
    <p:sldId id="314" r:id="rId6"/>
    <p:sldId id="308" r:id="rId7"/>
    <p:sldId id="317" r:id="rId8"/>
    <p:sldId id="309" r:id="rId9"/>
    <p:sldId id="315" r:id="rId10"/>
    <p:sldId id="316" r:id="rId11"/>
    <p:sldId id="298" r:id="rId12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CC"/>
    <a:srgbClr val="A50021"/>
    <a:srgbClr val="800000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6439" autoAdjust="0"/>
  </p:normalViewPr>
  <p:slideViewPr>
    <p:cSldViewPr>
      <p:cViewPr varScale="1">
        <p:scale>
          <a:sx n="81" d="100"/>
          <a:sy n="81" d="100"/>
        </p:scale>
        <p:origin x="-96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46" y="-8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13/02/2019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1050" indent="-298450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17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43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669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41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13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385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57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5562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1D4778-5C1A-4134-8D30-1194E15DA6F9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58C29-BB83-4F83-B632-A855F3C5764E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178" y="4879099"/>
            <a:ext cx="5184635" cy="4562598"/>
          </a:xfrm>
          <a:ln/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37311"/>
            <a:ext cx="1447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emf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276872"/>
            <a:ext cx="7920038" cy="143986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anno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980000" y="781200"/>
            <a:ext cx="561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DETTAGLIATO PER SINGOLI SEL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00" y="1151831"/>
            <a:ext cx="6689725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00" y="3212976"/>
            <a:ext cx="6689725" cy="297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Le cariche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-44123" y="6039345"/>
            <a:ext cx="27439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</a:t>
            </a:r>
            <a:endParaRPr lang="it-IT" altLang="it-IT" sz="1200" b="1" dirty="0" smtClean="0">
              <a:solidFill>
                <a:schemeClr val="tx2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U.O. STATISTICA E STUDI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055 23.92.218 – 219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statistica@fi.camcom.it</a:t>
            </a:r>
          </a:p>
        </p:txBody>
      </p:sp>
      <p:sp>
        <p:nvSpPr>
          <p:cNvPr id="76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9" name="AutoShape 8"/>
          <p:cNvSpPr>
            <a:spLocks noChangeArrowheads="1"/>
          </p:cNvSpPr>
          <p:nvPr/>
        </p:nvSpPr>
        <p:spPr bwMode="auto">
          <a:xfrm>
            <a:off x="-7369" y="6099549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3321" name="AutoShape 12"/>
          <p:cNvSpPr>
            <a:spLocks noChangeAspect="1" noChangeArrowheads="1"/>
          </p:cNvSpPr>
          <p:nvPr/>
        </p:nvSpPr>
        <p:spPr bwMode="auto">
          <a:xfrm>
            <a:off x="155575" y="3043238"/>
            <a:ext cx="54991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08720"/>
            <a:ext cx="4456459" cy="22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5" y="3212976"/>
            <a:ext cx="4399930" cy="274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5565317" y="899428"/>
            <a:ext cx="2701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cariche più diffuse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844" y="1334752"/>
            <a:ext cx="2764834" cy="4488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2 13"/>
          <p:cNvCxnSpPr>
            <a:stCxn id="2" idx="4"/>
          </p:cNvCxnSpPr>
          <p:nvPr/>
        </p:nvCxnSpPr>
        <p:spPr>
          <a:xfrm flipH="1">
            <a:off x="4445621" y="2842492"/>
            <a:ext cx="13192" cy="1309572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1608776" y="1546695"/>
            <a:ext cx="5700074" cy="1295797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SINTETICO</a:t>
            </a:r>
            <a:endParaRPr lang="it-IT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6615858" y="2642748"/>
            <a:ext cx="960438" cy="1612900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998426" y="2642748"/>
            <a:ext cx="409575" cy="1624013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156491" y="3371421"/>
            <a:ext cx="2779713" cy="939800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femminile</a:t>
            </a:r>
            <a:endParaRPr 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2969428" y="3374058"/>
            <a:ext cx="3095625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giovanile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e 19"/>
          <p:cNvSpPr/>
          <p:nvPr/>
        </p:nvSpPr>
        <p:spPr>
          <a:xfrm>
            <a:off x="6086746" y="3347402"/>
            <a:ext cx="2808287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straniera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3704735" y="4518339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4" name="Freccia in giù 33"/>
          <p:cNvSpPr/>
          <p:nvPr/>
        </p:nvSpPr>
        <p:spPr>
          <a:xfrm>
            <a:off x="4925523" y="4521416"/>
            <a:ext cx="387350" cy="8874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88" name="CasellaDiTesto 25"/>
          <p:cNvSpPr txBox="1">
            <a:spLocks noChangeArrowheads="1"/>
          </p:cNvSpPr>
          <p:nvPr/>
        </p:nvSpPr>
        <p:spPr bwMode="auto">
          <a:xfrm>
            <a:off x="266700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89" name="CasellaDiTesto 25"/>
          <p:cNvSpPr txBox="1">
            <a:spLocks noChangeArrowheads="1"/>
          </p:cNvSpPr>
          <p:nvPr/>
        </p:nvSpPr>
        <p:spPr bwMode="auto">
          <a:xfrm>
            <a:off x="1535113" y="4250659"/>
            <a:ext cx="1262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0" name="CasellaDiTesto 25"/>
          <p:cNvSpPr txBox="1">
            <a:spLocks noChangeArrowheads="1"/>
          </p:cNvSpPr>
          <p:nvPr/>
        </p:nvSpPr>
        <p:spPr bwMode="auto">
          <a:xfrm>
            <a:off x="6138863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1" name="CasellaDiTesto 25"/>
          <p:cNvSpPr txBox="1">
            <a:spLocks noChangeArrowheads="1"/>
          </p:cNvSpPr>
          <p:nvPr/>
        </p:nvSpPr>
        <p:spPr bwMode="auto">
          <a:xfrm>
            <a:off x="7308850" y="4260086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2" name="CasellaDiTesto 25"/>
          <p:cNvSpPr txBox="1">
            <a:spLocks noChangeArrowheads="1"/>
          </p:cNvSpPr>
          <p:nvPr/>
        </p:nvSpPr>
        <p:spPr bwMode="auto">
          <a:xfrm>
            <a:off x="3260725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3" name="CasellaDiTesto 25"/>
          <p:cNvSpPr txBox="1">
            <a:spLocks noChangeArrowheads="1"/>
          </p:cNvSpPr>
          <p:nvPr/>
        </p:nvSpPr>
        <p:spPr bwMode="auto">
          <a:xfrm>
            <a:off x="4427538" y="4269513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40" name="Freccia in giù 39"/>
          <p:cNvSpPr/>
          <p:nvPr/>
        </p:nvSpPr>
        <p:spPr>
          <a:xfrm>
            <a:off x="6592888" y="4526179"/>
            <a:ext cx="387350" cy="882650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7845033" y="4514979"/>
            <a:ext cx="387350" cy="877888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88913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it-IT" altLang="it-IT" sz="2400" b="1" kern="0" dirty="0" smtClean="0">
                <a:solidFill>
                  <a:schemeClr val="tx1"/>
                </a:solidFill>
                <a:latin typeface="Arial" charset="0"/>
              </a:rPr>
              <a:t>Valori assoluti e quote</a:t>
            </a:r>
            <a:endParaRPr lang="it-IT" altLang="it-IT" sz="2800" b="1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CasellaDiTesto 25"/>
          <p:cNvSpPr txBox="1">
            <a:spLocks noChangeArrowheads="1"/>
          </p:cNvSpPr>
          <p:nvPr/>
        </p:nvSpPr>
        <p:spPr bwMode="auto">
          <a:xfrm>
            <a:off x="1655910" y="5371080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20.313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21,9%)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CasellaDiTesto 37"/>
          <p:cNvSpPr txBox="1">
            <a:spLocks noChangeArrowheads="1"/>
          </p:cNvSpPr>
          <p:nvPr/>
        </p:nvSpPr>
        <p:spPr bwMode="auto">
          <a:xfrm>
            <a:off x="3344218" y="537107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8.586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(7,8%)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CasellaDiTesto 25"/>
          <p:cNvSpPr txBox="1">
            <a:spLocks noChangeArrowheads="1"/>
          </p:cNvSpPr>
          <p:nvPr/>
        </p:nvSpPr>
        <p:spPr bwMode="auto">
          <a:xfrm>
            <a:off x="393995" y="5366229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23.365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21,2%)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CasellaDiTesto 37"/>
          <p:cNvSpPr txBox="1">
            <a:spLocks noChangeArrowheads="1"/>
          </p:cNvSpPr>
          <p:nvPr/>
        </p:nvSpPr>
        <p:spPr bwMode="auto">
          <a:xfrm>
            <a:off x="4579967" y="536622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7.719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(8,3%)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CasellaDiTesto 37"/>
          <p:cNvSpPr txBox="1">
            <a:spLocks noChangeArrowheads="1"/>
          </p:cNvSpPr>
          <p:nvPr/>
        </p:nvSpPr>
        <p:spPr bwMode="auto">
          <a:xfrm>
            <a:off x="7507884" y="5330738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16.258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(17,5%)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CasellaDiTesto 37"/>
          <p:cNvSpPr txBox="1">
            <a:spLocks noChangeArrowheads="1"/>
          </p:cNvSpPr>
          <p:nvPr/>
        </p:nvSpPr>
        <p:spPr bwMode="auto">
          <a:xfrm>
            <a:off x="6279553" y="5348055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17.908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(16,2%)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Freccia in giù 42"/>
          <p:cNvSpPr/>
          <p:nvPr/>
        </p:nvSpPr>
        <p:spPr>
          <a:xfrm>
            <a:off x="1972469" y="4498751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663575" y="4499185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101404" y="1689865"/>
            <a:ext cx="2520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sp>
        <p:nvSpPr>
          <p:cNvPr id="223246" name="AutoShape 14"/>
          <p:cNvSpPr>
            <a:spLocks noChangeArrowheads="1"/>
          </p:cNvSpPr>
          <p:nvPr/>
        </p:nvSpPr>
        <p:spPr bwMode="auto">
          <a:xfrm rot="5400000">
            <a:off x="4314457" y="899697"/>
            <a:ext cx="482600" cy="576063"/>
          </a:xfrm>
          <a:prstGeom prst="rightArrow">
            <a:avLst>
              <a:gd name="adj1" fmla="val 50000"/>
              <a:gd name="adj2" fmla="val 41989"/>
            </a:avLst>
          </a:prstGeom>
          <a:solidFill>
            <a:srgbClr val="C00000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2947792" y="1689865"/>
            <a:ext cx="331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GIOVANILE</a:t>
            </a:r>
            <a:endParaRPr lang="it-IT" altLang="it-IT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3271" name="Text Box 39"/>
          <p:cNvSpPr txBox="1">
            <a:spLocks noChangeArrowheads="1"/>
          </p:cNvSpPr>
          <p:nvPr/>
        </p:nvSpPr>
        <p:spPr bwMode="auto">
          <a:xfrm>
            <a:off x="3322637" y="2114746"/>
            <a:ext cx="27654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giovanili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3" name="AutoShape 41"/>
          <p:cNvSpPr>
            <a:spLocks noChangeArrowheads="1"/>
          </p:cNvSpPr>
          <p:nvPr/>
        </p:nvSpPr>
        <p:spPr bwMode="auto">
          <a:xfrm rot="10800000">
            <a:off x="339079" y="928355"/>
            <a:ext cx="2087562" cy="57467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4" name="Text Box 42"/>
          <p:cNvSpPr txBox="1">
            <a:spLocks noChangeArrowheads="1"/>
          </p:cNvSpPr>
          <p:nvPr/>
        </p:nvSpPr>
        <p:spPr bwMode="auto">
          <a:xfrm>
            <a:off x="6106917" y="1689865"/>
            <a:ext cx="2665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STRANIERA</a:t>
            </a:r>
            <a:endParaRPr lang="it-IT" altLang="it-IT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6227763" y="2114746"/>
            <a:ext cx="27003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8" name="AutoShape 46"/>
          <p:cNvSpPr>
            <a:spLocks noChangeArrowheads="1"/>
          </p:cNvSpPr>
          <p:nvPr/>
        </p:nvSpPr>
        <p:spPr bwMode="auto">
          <a:xfrm rot="10800000" flipH="1">
            <a:off x="6372225" y="930783"/>
            <a:ext cx="2087563" cy="5762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9" name="Text Box 47"/>
          <p:cNvSpPr txBox="1">
            <a:spLocks noChangeArrowheads="1"/>
          </p:cNvSpPr>
          <p:nvPr/>
        </p:nvSpPr>
        <p:spPr bwMode="auto">
          <a:xfrm>
            <a:off x="179388" y="2114746"/>
            <a:ext cx="29527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femminile è superiore al 50%. Le imprese femminili sono ordinate per intensità di presenza: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maggioritaria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(quota compresa tra il 50 e il 60%), forte (superiore al 60%) e totalitaria (100% come nelle imprese individuali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it-IT" altLang="it-IT" sz="14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23528" y="22809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altLang="it-IT" sz="2400" b="1" kern="0" dirty="0" smtClean="0">
                <a:latin typeface="Arial" charset="0"/>
              </a:rPr>
              <a:t>Definizione di impresa femminile, giovanile e straniera</a:t>
            </a:r>
            <a:endParaRPr lang="it-IT" altLang="it-IT" sz="2400" b="1" kern="0" dirty="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4096636"/>
            <a:ext cx="4568825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6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Quadro settoriale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89484" y="5116873"/>
            <a:ext cx="888340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Cresce – dal confronto annuo – la quota delle imprese straniere attive sul totale di quelle presenti all’interno della citt</a:t>
            </a:r>
            <a:r>
              <a:rPr lang="it-IT" altLang="it-IT" sz="1400" b="1" dirty="0" smtClean="0">
                <a:latin typeface="Arial" charset="0"/>
              </a:rPr>
              <a:t>à metropolitana fiorentina. Stazionarie le imprese femminili, cedenti quelle giovanili, pur seguendo queste ultime un trend congiunturale positivo.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06" y="816951"/>
            <a:ext cx="8871401" cy="426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2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Quadro settoriale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89484" y="5013176"/>
            <a:ext cx="888340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Il saldo 2017/2018 premia le imprese straniere, soprattutto se operanti nei servizi (commercio: +1,9%, altre attività di servizi +6,5%, servizi di informazione e comunicazione +2%); le imprese giovanili calano del 4,1%, scontando andamenti negativi in alcuni dei settori più rappresentativi di questa fascia di imprenditoria quali commercio (-2,9%), costruzioni (-10,1%) e manifatturiero  (-8,6%). Stabile il numero delle imprese femminili; anche tra esse commercio e manifatturiero sono in calo.</a:t>
            </a:r>
            <a:endParaRPr lang="it-IT" altLang="it-IT" sz="600" b="1" dirty="0"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" y="1081720"/>
            <a:ext cx="9049716" cy="3323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Settori di attività</a:t>
            </a:r>
            <a:endParaRPr lang="it-IT" altLang="it-IT" sz="20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17" y="3448680"/>
            <a:ext cx="8744845" cy="19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18" y="875092"/>
            <a:ext cx="8551164" cy="255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5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Forme giuridiche</a:t>
            </a:r>
            <a:endParaRPr lang="it-IT" altLang="it-IT" sz="20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30286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94" y="3429000"/>
            <a:ext cx="8835613" cy="2388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951820" y="76470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RIEPILOGATIVO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58" y="1105093"/>
            <a:ext cx="738345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136425"/>
            <a:ext cx="5472608" cy="262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1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979712" y="780754"/>
            <a:ext cx="561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DETTAGLIATO PER SINGOLI SEL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45" y="1152000"/>
            <a:ext cx="66897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14" y="3803689"/>
            <a:ext cx="6689725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35" y="5269519"/>
            <a:ext cx="668972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16959</TotalTime>
  <Words>414</Words>
  <Application>Microsoft Office PowerPoint</Application>
  <PresentationFormat>Presentazione su schermo (4:3)</PresentationFormat>
  <Paragraphs>59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Struttura predefinita</vt:lpstr>
      <vt:lpstr>Dati sintetici su imprese femminili, giovanili e straniere -   anno 2018</vt:lpstr>
      <vt:lpstr>Presentazione standard di PowerPoint</vt:lpstr>
      <vt:lpstr>Presentazione standard di PowerPoint</vt:lpstr>
      <vt:lpstr>Quadro settoriale</vt:lpstr>
      <vt:lpstr>Quadro settoriale</vt:lpstr>
      <vt:lpstr>Settori di attività</vt:lpstr>
      <vt:lpstr>Forme giuridiche</vt:lpstr>
      <vt:lpstr>Distribuzione all’interno dell’area metropolitana fiorentina </vt:lpstr>
      <vt:lpstr>Distribuzione all’interno dell’area metropolitana fiorentina </vt:lpstr>
      <vt:lpstr>Distribuzione all’interno dell’area metropolitana fiorentina </vt:lpstr>
      <vt:lpstr>Le cariche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734</cp:revision>
  <cp:lastPrinted>2014-03-25T13:43:08Z</cp:lastPrinted>
  <dcterms:created xsi:type="dcterms:W3CDTF">2007-06-04T13:36:10Z</dcterms:created>
  <dcterms:modified xsi:type="dcterms:W3CDTF">2019-02-13T11:51:03Z</dcterms:modified>
</cp:coreProperties>
</file>