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8" r:id="rId2"/>
    <p:sldId id="331" r:id="rId3"/>
    <p:sldId id="332" r:id="rId4"/>
    <p:sldId id="348" r:id="rId5"/>
    <p:sldId id="333" r:id="rId6"/>
    <p:sldId id="338" r:id="rId7"/>
    <p:sldId id="314" r:id="rId8"/>
    <p:sldId id="318" r:id="rId9"/>
    <p:sldId id="317" r:id="rId10"/>
    <p:sldId id="347" r:id="rId11"/>
    <p:sldId id="346" r:id="rId12"/>
    <p:sldId id="335" r:id="rId13"/>
  </p:sldIdLst>
  <p:sldSz cx="9144000" cy="6858000" type="screen4x3"/>
  <p:notesSz cx="7010400" cy="9296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3399"/>
    <a:srgbClr val="A50021"/>
    <a:srgbClr val="800000"/>
    <a:srgbClr val="FFFFCC"/>
    <a:srgbClr val="0000CC"/>
    <a:srgbClr val="000099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5" autoAdjust="0"/>
    <p:restoredTop sz="90435" autoAdjust="0"/>
  </p:normalViewPr>
  <p:slideViewPr>
    <p:cSldViewPr>
      <p:cViewPr varScale="1">
        <p:scale>
          <a:sx n="95" d="100"/>
          <a:sy n="95" d="100"/>
        </p:scale>
        <p:origin x="15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698" y="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70784" y="1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 smtClean="0"/>
            </a:lvl1pPr>
          </a:lstStyle>
          <a:p>
            <a:pPr>
              <a:defRPr/>
            </a:pPr>
            <a:fld id="{9BF6A714-0CEA-43CD-9619-066686320844}" type="datetimeFigureOut">
              <a:rPr lang="it-IT"/>
              <a:pPr>
                <a:defRPr/>
              </a:pPr>
              <a:t>27/06/2025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830643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70784" y="8830643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81B45D8-7002-410C-8237-4756D2D9EC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48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6482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920" y="1"/>
            <a:ext cx="3036481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303" y="4415321"/>
            <a:ext cx="5141796" cy="4183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085"/>
            <a:ext cx="3036482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920" y="8832085"/>
            <a:ext cx="3036481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fld id="{A477D610-05B6-450C-BDA4-4707EB8FCD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532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7654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11714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516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265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3751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7001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2263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7243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81980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4047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07644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083E1-D240-4A27-92C8-41E5D8A26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80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3E5-A494-4856-8C9A-DCCEB99E4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01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376C-CD0F-4ECC-BC5E-3C87D2E07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66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BEC5-06AA-474E-BFA6-5EEFB5620B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35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2856-827D-4611-A262-8842FC3E4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96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C2BC-FE42-46C4-91A7-A43A4D1721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8542-C2F9-4A10-95FF-F1D13649DB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7C2-7314-4FF3-B82D-D0427144F2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90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pic>
        <p:nvPicPr>
          <p:cNvPr id="6" name="Immagine 5" descr="2021nuovo logo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6440929"/>
            <a:ext cx="1365250" cy="404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27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6B1F-40EB-4FBD-BC1A-C6C2EC4C4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454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E39F-FF92-4B75-A426-993AB880B9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23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733920-3460-4F7E-A5D5-557223D43C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908720"/>
            <a:ext cx="7992046" cy="2808312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FFFF"/>
                </a:solidFill>
                <a:latin typeface="Arial" charset="0"/>
              </a:rPr>
              <a:t>Città metropolitana di Firenze </a:t>
            </a:r>
            <a:br>
              <a:rPr lang="it-IT" altLang="it-IT" sz="3600" b="1" dirty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3600" b="1" dirty="0">
                <a:solidFill>
                  <a:srgbClr val="FFFFFF"/>
                </a:solidFill>
                <a:latin typeface="Arial" charset="0"/>
              </a:rPr>
              <a:t>Dati sintetici su imprese femminili, giovanili e straniere -  </a:t>
            </a:r>
            <a:br>
              <a:rPr lang="it-IT" altLang="it-IT" sz="3600" b="1" dirty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2400" b="1" dirty="0">
                <a:solidFill>
                  <a:srgbClr val="FFFFFF"/>
                </a:solidFill>
                <a:latin typeface="Arial" charset="0"/>
              </a:rPr>
              <a:t>primo trimestre 2025</a:t>
            </a:r>
            <a:endParaRPr lang="it-IT" altLang="it-IT" sz="36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-180528" y="6453336"/>
            <a:ext cx="4968552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1600" b="1" kern="0" dirty="0">
                <a:solidFill>
                  <a:schemeClr val="tx1"/>
                </a:solidFill>
                <a:latin typeface="Arial Narrow" panose="020B0606020202030204" pitchFamily="34" charset="0"/>
              </a:rPr>
              <a:t>Report elaborato con i dati disponibili al 20.06.2025</a:t>
            </a:r>
            <a:endParaRPr lang="it-IT" altLang="it-IT" sz="3200" b="1" kern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Classi di capitale sociale (imprese attive)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580E256-3700-AE8B-5BDB-6747D8ECC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512" y="876808"/>
            <a:ext cx="9063050" cy="240240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1E131802-66B3-8FBB-F46F-2E39F6DA2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44" y="3642266"/>
            <a:ext cx="9058660" cy="276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18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L’occupazione nelle imprese attive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6642" y="3212976"/>
            <a:ext cx="91401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latin typeface="Arial Narrow" panose="020B0606020202030204" pitchFamily="34" charset="0"/>
                <a:cs typeface="Arial" pitchFamily="34" charset="0"/>
              </a:rPr>
              <a:t>Le piccole imprese (2-9 addetti) sono il 23,2% delle imprese giovanili, rispetto al 31,5% delle femminili e il 28,4% delle imprese straniere. Più in generale, la dimensione media di queste imprese è decisamente inferiore rispetto alle altre imprese (pesa anche la massiccia presenza di imprese con un solo addetto), tanto a livello locale, quanto a livello regionale e nazionale, quota che si riverbera anche sulle imprese giovanili.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90242C7-E109-DC89-81D4-DD7660401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37" y="1015673"/>
            <a:ext cx="9015727" cy="213586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404797B3-025B-EB17-F6CE-9DDDB9B70E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116" y="4882048"/>
            <a:ext cx="8781372" cy="164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58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Distribuzione sul territorio provinciale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98B611A-5932-FB9B-937E-F53D8EB499F2}"/>
              </a:ext>
            </a:extLst>
          </p:cNvPr>
          <p:cNvSpPr txBox="1"/>
          <p:nvPr/>
        </p:nvSpPr>
        <p:spPr>
          <a:xfrm>
            <a:off x="657594" y="3518101"/>
            <a:ext cx="86940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0" u="none" strike="noStrike" dirty="0">
                <a:effectLst/>
                <a:latin typeface="Arial Narrow" panose="020B0606020202030204" pitchFamily="34" charset="0"/>
              </a:rPr>
              <a:t>Incidenza di ciascun tipo di impresa all'interno dei sistemi economici locali fiorentini</a:t>
            </a:r>
            <a:r>
              <a:rPr lang="it-IT" dirty="0"/>
              <a:t>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5433E25-5613-5109-969F-3C1FE47CD4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974930"/>
            <a:ext cx="8396383" cy="2500308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FF03CC2D-ECD9-078F-4881-64DA670021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43" y="4078864"/>
            <a:ext cx="7795536" cy="201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64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4652558" y="4302575"/>
            <a:ext cx="425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latin typeface="Arial Narrow" panose="020B0606020202030204" pitchFamily="34" charset="0"/>
              </a:rPr>
              <a:t>Nel primo trimestre 2025 si conferma la crescita delle imprese straniere (+2,6%), la stazionarietà delle imprese femminili (-0,1% sulla componente attiva) e il calo delle imprese giovanili (-1,9%), dovuto principalmente a una fuoriuscita (per perdita dei requisiti anagrafici) non adeguatamente compensata dalle iscrizioni.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D62790B0-A00F-24D0-1149-74AE91984D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922" y="4235122"/>
            <a:ext cx="4032448" cy="2464274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3D3CBA03-1432-6FBF-BA25-D64B12D377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25" y="836712"/>
            <a:ext cx="8710147" cy="3405099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EA86A4EA-4871-A81D-10FC-044A515E5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Dati di sintesi</a:t>
            </a:r>
          </a:p>
        </p:txBody>
      </p:sp>
    </p:spTree>
    <p:extLst>
      <p:ext uri="{BB962C8B-B14F-4D97-AF65-F5344CB8AC3E}">
        <p14:creationId xmlns:p14="http://schemas.microsoft.com/office/powerpoint/2010/main" val="265640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Valori assoluti e quote</a:t>
            </a: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" name="Ovale 1"/>
          <p:cNvSpPr/>
          <p:nvPr/>
        </p:nvSpPr>
        <p:spPr>
          <a:xfrm>
            <a:off x="598607" y="1148747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22.559</a:t>
            </a:r>
          </a:p>
        </p:txBody>
      </p:sp>
      <p:sp>
        <p:nvSpPr>
          <p:cNvPr id="40" name="Ovale 39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6.389</a:t>
            </a:r>
          </a:p>
        </p:txBody>
      </p:sp>
      <p:sp>
        <p:nvSpPr>
          <p:cNvPr id="41" name="Ovale 40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19,921</a:t>
            </a:r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87514" y="181845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</a:p>
        </p:txBody>
      </p:sp>
      <p:sp>
        <p:nvSpPr>
          <p:cNvPr id="49" name="CasellaDiTesto 48"/>
          <p:cNvSpPr txBox="1"/>
          <p:nvPr/>
        </p:nvSpPr>
        <p:spPr>
          <a:xfrm>
            <a:off x="3953887" y="18176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</a:p>
        </p:txBody>
      </p:sp>
      <p:sp>
        <p:nvSpPr>
          <p:cNvPr id="50" name="CasellaDiTesto 49"/>
          <p:cNvSpPr txBox="1"/>
          <p:nvPr/>
        </p:nvSpPr>
        <p:spPr>
          <a:xfrm>
            <a:off x="7020272" y="184453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</a:p>
        </p:txBody>
      </p:sp>
      <p:sp>
        <p:nvSpPr>
          <p:cNvPr id="51" name="Ovale 50"/>
          <p:cNvSpPr/>
          <p:nvPr/>
        </p:nvSpPr>
        <p:spPr>
          <a:xfrm>
            <a:off x="622274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19.890</a:t>
            </a: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Ovale 53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5.804</a:t>
            </a:r>
          </a:p>
        </p:txBody>
      </p:sp>
      <p:sp>
        <p:nvSpPr>
          <p:cNvPr id="63" name="Ovale 6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17.894</a:t>
            </a:r>
          </a:p>
        </p:txBody>
      </p:sp>
      <p:sp>
        <p:nvSpPr>
          <p:cNvPr id="64" name="Rettangolo 63"/>
          <p:cNvSpPr/>
          <p:nvPr/>
        </p:nvSpPr>
        <p:spPr>
          <a:xfrm>
            <a:off x="1012705" y="3994066"/>
            <a:ext cx="77145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Quanto incidono sulle imprese attive fiorentine?</a:t>
            </a:r>
          </a:p>
        </p:txBody>
      </p:sp>
      <p:sp>
        <p:nvSpPr>
          <p:cNvPr id="8" name="Freccia in giù 7"/>
          <p:cNvSpPr/>
          <p:nvPr/>
        </p:nvSpPr>
        <p:spPr>
          <a:xfrm>
            <a:off x="4316302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in giù 64"/>
          <p:cNvSpPr/>
          <p:nvPr/>
        </p:nvSpPr>
        <p:spPr>
          <a:xfrm>
            <a:off x="1476068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in giù 65"/>
          <p:cNvSpPr/>
          <p:nvPr/>
        </p:nvSpPr>
        <p:spPr>
          <a:xfrm>
            <a:off x="7391538" y="2811443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1067562" y="4538114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22,5%</a:t>
            </a:r>
          </a:p>
        </p:txBody>
      </p:sp>
      <p:sp>
        <p:nvSpPr>
          <p:cNvPr id="67" name="Rettangolo arrotondato 66"/>
          <p:cNvSpPr/>
          <p:nvPr/>
        </p:nvSpPr>
        <p:spPr>
          <a:xfrm>
            <a:off x="3945856" y="4591222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6,6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</a:p>
        </p:txBody>
      </p:sp>
      <p:sp>
        <p:nvSpPr>
          <p:cNvPr id="68" name="Rettangolo arrotondato 67"/>
          <p:cNvSpPr/>
          <p:nvPr/>
        </p:nvSpPr>
        <p:spPr>
          <a:xfrm>
            <a:off x="6890203" y="4502923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20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</a:p>
        </p:txBody>
      </p:sp>
      <p:sp>
        <p:nvSpPr>
          <p:cNvPr id="26" name="Rettangolo arrotondato 25"/>
          <p:cNvSpPr/>
          <p:nvPr/>
        </p:nvSpPr>
        <p:spPr>
          <a:xfrm>
            <a:off x="388560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 24%</a:t>
            </a:r>
          </a:p>
        </p:txBody>
      </p:sp>
      <p:sp>
        <p:nvSpPr>
          <p:cNvPr id="27" name="Rettangolo arrotondato 26"/>
          <p:cNvSpPr/>
          <p:nvPr/>
        </p:nvSpPr>
        <p:spPr>
          <a:xfrm>
            <a:off x="1750576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22,7%</a:t>
            </a:r>
          </a:p>
        </p:txBody>
      </p:sp>
      <p:sp>
        <p:nvSpPr>
          <p:cNvPr id="28" name="Rettangolo arrotondato 27"/>
          <p:cNvSpPr/>
          <p:nvPr/>
        </p:nvSpPr>
        <p:spPr>
          <a:xfrm>
            <a:off x="3285400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Toscana6,6%</a:t>
            </a:r>
          </a:p>
        </p:txBody>
      </p:sp>
      <p:sp>
        <p:nvSpPr>
          <p:cNvPr id="30" name="Rettangolo arrotondato 29"/>
          <p:cNvSpPr/>
          <p:nvPr/>
        </p:nvSpPr>
        <p:spPr>
          <a:xfrm>
            <a:off x="4647416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7%</a:t>
            </a:r>
          </a:p>
        </p:txBody>
      </p:sp>
      <p:sp>
        <p:nvSpPr>
          <p:cNvPr id="31" name="Rettangolo arrotondato 30"/>
          <p:cNvSpPr/>
          <p:nvPr/>
        </p:nvSpPr>
        <p:spPr>
          <a:xfrm>
            <a:off x="6244558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Toscana17,3%</a:t>
            </a:r>
          </a:p>
        </p:txBody>
      </p:sp>
      <p:sp>
        <p:nvSpPr>
          <p:cNvPr id="32" name="Rettangolo arrotondato 31"/>
          <p:cNvSpPr/>
          <p:nvPr/>
        </p:nvSpPr>
        <p:spPr>
          <a:xfrm>
            <a:off x="7606574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 11,9%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C7BAC43-04BD-FCEC-0607-D1AD1B216330}"/>
              </a:ext>
            </a:extLst>
          </p:cNvPr>
          <p:cNvSpPr/>
          <p:nvPr/>
        </p:nvSpPr>
        <p:spPr>
          <a:xfrm>
            <a:off x="460492" y="2687528"/>
            <a:ext cx="78662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ctr">
              <a:buNone/>
            </a:pPr>
            <a:r>
              <a:rPr lang="it-IT" sz="20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Come sono andate le imprese fiorentine nell’ultimo anno?</a:t>
            </a:r>
          </a:p>
        </p:txBody>
      </p:sp>
      <p:sp>
        <p:nvSpPr>
          <p:cNvPr id="4" name="Rettangolo arrotondato 8">
            <a:extLst>
              <a:ext uri="{FF2B5EF4-FFF2-40B4-BE49-F238E27FC236}">
                <a16:creationId xmlns:a16="http://schemas.microsoft.com/office/drawing/2014/main" id="{F6D5C81D-8F10-4982-75CC-4019A41D5BD8}"/>
              </a:ext>
            </a:extLst>
          </p:cNvPr>
          <p:cNvSpPr/>
          <p:nvPr/>
        </p:nvSpPr>
        <p:spPr>
          <a:xfrm>
            <a:off x="1067562" y="3102465"/>
            <a:ext cx="1108222" cy="793376"/>
          </a:xfrm>
          <a:prstGeom prst="roundRect">
            <a:avLst/>
          </a:prstGeom>
          <a:solidFill>
            <a:srgbClr val="99CC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-0,1%</a:t>
            </a:r>
          </a:p>
        </p:txBody>
      </p:sp>
      <p:sp>
        <p:nvSpPr>
          <p:cNvPr id="6" name="Rettangolo arrotondato 8">
            <a:extLst>
              <a:ext uri="{FF2B5EF4-FFF2-40B4-BE49-F238E27FC236}">
                <a16:creationId xmlns:a16="http://schemas.microsoft.com/office/drawing/2014/main" id="{28460CB4-871B-28DE-90DC-070761F741B3}"/>
              </a:ext>
            </a:extLst>
          </p:cNvPr>
          <p:cNvSpPr/>
          <p:nvPr/>
        </p:nvSpPr>
        <p:spPr>
          <a:xfrm>
            <a:off x="3927748" y="3135011"/>
            <a:ext cx="1108222" cy="793376"/>
          </a:xfrm>
          <a:prstGeom prst="roundRect">
            <a:avLst/>
          </a:prstGeom>
          <a:solidFill>
            <a:srgbClr val="99CC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-1,9%</a:t>
            </a:r>
          </a:p>
        </p:txBody>
      </p:sp>
      <p:sp>
        <p:nvSpPr>
          <p:cNvPr id="10" name="Rettangolo arrotondato 8">
            <a:extLst>
              <a:ext uri="{FF2B5EF4-FFF2-40B4-BE49-F238E27FC236}">
                <a16:creationId xmlns:a16="http://schemas.microsoft.com/office/drawing/2014/main" id="{4C5D77B3-A7D0-3AC0-4F0F-DC474E1E468C}"/>
              </a:ext>
            </a:extLst>
          </p:cNvPr>
          <p:cNvSpPr/>
          <p:nvPr/>
        </p:nvSpPr>
        <p:spPr>
          <a:xfrm>
            <a:off x="6923723" y="3116919"/>
            <a:ext cx="1108222" cy="793376"/>
          </a:xfrm>
          <a:prstGeom prst="roundRect">
            <a:avLst/>
          </a:prstGeom>
          <a:solidFill>
            <a:srgbClr val="99CC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+2,6%</a:t>
            </a:r>
          </a:p>
        </p:txBody>
      </p:sp>
    </p:spTree>
    <p:extLst>
      <p:ext uri="{BB962C8B-B14F-4D97-AF65-F5344CB8AC3E}">
        <p14:creationId xmlns:p14="http://schemas.microsoft.com/office/powerpoint/2010/main" val="82823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Evoluzione imprese (2020 – 2025)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1182809-EFFF-CE78-9606-6CB201398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38" y="865410"/>
            <a:ext cx="9089924" cy="512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51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4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Il grado di partecipazione e presenza nelle imprese attive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682954" y="870075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290117" y="858352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753646" y="856097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4" name="Rettangolo 63"/>
          <p:cNvSpPr/>
          <p:nvPr/>
        </p:nvSpPr>
        <p:spPr>
          <a:xfrm>
            <a:off x="287935" y="1228294"/>
            <a:ext cx="82370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Con quale grado di esclusività si caratterizzano queste forme, </a:t>
            </a:r>
            <a:r>
              <a:rPr lang="it-IT" sz="2000" b="1" u="sng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al netto delle imprese individuali</a:t>
            </a:r>
            <a:r>
              <a:rPr lang="it-IT" sz="20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, dove essa è totalitaria?</a:t>
            </a:r>
          </a:p>
        </p:txBody>
      </p:sp>
      <p:sp>
        <p:nvSpPr>
          <p:cNvPr id="65" name="Freccia in giù 64"/>
          <p:cNvSpPr/>
          <p:nvPr/>
        </p:nvSpPr>
        <p:spPr>
          <a:xfrm>
            <a:off x="1016148" y="2003323"/>
            <a:ext cx="445777" cy="2234099"/>
          </a:xfrm>
          <a:prstGeom prst="down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31242" y="5313467"/>
            <a:ext cx="87504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Nelle compagini sociali, l’esclusività è </a:t>
            </a:r>
            <a:r>
              <a:rPr lang="it-IT" sz="2000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particolarmente pronunciata nelle imprese straniere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approssimandosi all’80%, diversamente dalle imprese femminili, dove la quota di imprese solo femminili è al 43,9% e delle imprese giovanili, dove si mantiene al di sopra del 50% (51,6%).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425146" y="4270701"/>
            <a:ext cx="13179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Esclusivo</a:t>
            </a:r>
          </a:p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Forte</a:t>
            </a:r>
          </a:p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Maggioritario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5417242" y="4283237"/>
            <a:ext cx="13179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Esclusivo</a:t>
            </a:r>
          </a:p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Forte</a:t>
            </a:r>
          </a:p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Maggioritario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CE74135D-91F9-5C40-33EC-3B070EEFD362}"/>
              </a:ext>
            </a:extLst>
          </p:cNvPr>
          <p:cNvSpPr/>
          <p:nvPr/>
        </p:nvSpPr>
        <p:spPr>
          <a:xfrm>
            <a:off x="4314713" y="1980907"/>
            <a:ext cx="445777" cy="2234099"/>
          </a:xfrm>
          <a:prstGeom prst="down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B39970EB-FB71-BCC2-9466-E4A1AAE8F210}"/>
              </a:ext>
            </a:extLst>
          </p:cNvPr>
          <p:cNvSpPr/>
          <p:nvPr/>
        </p:nvSpPr>
        <p:spPr>
          <a:xfrm>
            <a:off x="7613278" y="1901785"/>
            <a:ext cx="445777" cy="2234099"/>
          </a:xfrm>
          <a:prstGeom prst="down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045C3D6-B03B-7CB5-37A9-C65AD079B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06" y="4203027"/>
            <a:ext cx="8400838" cy="102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Le iscrizioni per settori e tipo di impresa </a:t>
            </a:r>
          </a:p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nel primo trimestre 2025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4788024" y="3861048"/>
            <a:ext cx="4176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dati si riferiscono al primo trimestre 2025, limitatamente alle imprese collocate in uno dei settori della classificazione Ateco. Come appare dai singoli diagrammi, sono diverse le attività prescelte a seconda del tipo di impresa: prevalgono i servizi tra le imprese femminili e giovanili, le attività industriali (manifatturiero e costruzioni) nelle imprese straniere. Pur essendo solo una frazione d’anno è possibile ipotizzare con molta precisione quali saranno i settori dove si collocheranno le imprese nascenti nel corso del 2025.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078A0DE-F06A-6EA2-9E4F-8DE20E5C7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24" y="1015793"/>
            <a:ext cx="4419600" cy="2600325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7E3C27A9-AC2A-0DCA-2DE4-8186EDBED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9790" y="1025093"/>
            <a:ext cx="4383404" cy="25910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43E41DD-C75F-6BE7-8642-5AD6DA169A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309" y="3789040"/>
            <a:ext cx="4419600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59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Settori economici relativi all’attività principale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39256" y="5051976"/>
            <a:ext cx="87504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Dalla distribuzione per settori </a:t>
            </a:r>
            <a:r>
              <a:rPr lang="it-IT" sz="2000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Ateco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si evidenzia una concentrazione delle imprese straniere nel commercio e nell’industria; le i. giovanili si concentrano nei servizi, a partire da quelli tradizionali, per arrivare a quelli del </a:t>
            </a:r>
            <a:r>
              <a:rPr lang="it-IT" sz="2000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c.d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 terziario non commerciale, mentre nelle imprese femminili si denota una significativa presenza nei servizi alle persone, nel commercio, nelle attività immobiliari, manifatturiere e agricole.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044CBB6-7424-4C7D-8FC5-1CB33E95F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56" y="808038"/>
            <a:ext cx="9004744" cy="418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38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Macro-settori di attività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9CEC40A-C5CD-6E66-0D08-80173BCE2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052736"/>
            <a:ext cx="8877707" cy="360039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2B966E1A-38CA-306A-E21D-780E1170DB61}"/>
              </a:ext>
            </a:extLst>
          </p:cNvPr>
          <p:cNvSpPr/>
          <p:nvPr/>
        </p:nvSpPr>
        <p:spPr>
          <a:xfrm>
            <a:off x="139256" y="5051976"/>
            <a:ext cx="87504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Le imprese straniere tendono a coprire più settori (ad eccezione dell’agricoltura). Invece, come già evidenziato, le imprese femminili e giovanili sono spostate sul lato servizi e commercio.</a:t>
            </a:r>
          </a:p>
        </p:txBody>
      </p:sp>
    </p:spTree>
    <p:extLst>
      <p:ext uri="{BB962C8B-B14F-4D97-AF65-F5344CB8AC3E}">
        <p14:creationId xmlns:p14="http://schemas.microsoft.com/office/powerpoint/2010/main" val="354525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>
                <a:solidFill>
                  <a:schemeClr val="tx1"/>
                </a:solidFill>
                <a:latin typeface="Arial"/>
                <a:cs typeface="Arial"/>
              </a:rPr>
              <a:t>Classi di forme giuridiche (imprese attive)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144000" y="5866034"/>
            <a:ext cx="87504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L’impresa individuale è maggioritaria, ma in modo diverso tra imprese femminili, straniere e giovanili. Da notare come un terzo delle imprese femminili siano società.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FE93E92-FCBE-B4D6-A4FC-70BA376525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09" y="836712"/>
            <a:ext cx="9099169" cy="246672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F011EDD-D885-141E-D051-20F56A7429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843985"/>
            <a:ext cx="8875076" cy="185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56941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629</Words>
  <Application>Microsoft Office PowerPoint</Application>
  <PresentationFormat>Presentazione su schermo (4:3)</PresentationFormat>
  <Paragraphs>77</Paragraphs>
  <Slides>12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Tahoma</vt:lpstr>
      <vt:lpstr>Times New Roman</vt:lpstr>
      <vt:lpstr>Struttura predefinita</vt:lpstr>
      <vt:lpstr>Città metropolitana di Firenze  Dati sintetici su imprese femminili, giovanili e straniere -   primo trimestre 2025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Settori economici relativi all’attività principale</vt:lpstr>
      <vt:lpstr>Macro-settori di attività</vt:lpstr>
      <vt:lpstr>Classi di forme giuridiche (imprese attive)</vt:lpstr>
      <vt:lpstr>Classi di capitale sociale (imprese attive)</vt:lpstr>
      <vt:lpstr>L’occupazione nelle imprese attive</vt:lpstr>
      <vt:lpstr>Distribuzione sul territorio provinciale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CALANDI Silvio</cp:lastModifiedBy>
  <cp:revision>1132</cp:revision>
  <cp:lastPrinted>2024-12-09T09:06:55Z</cp:lastPrinted>
  <dcterms:created xsi:type="dcterms:W3CDTF">2007-06-04T13:36:10Z</dcterms:created>
  <dcterms:modified xsi:type="dcterms:W3CDTF">2025-06-27T08:23:30Z</dcterms:modified>
</cp:coreProperties>
</file>